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" panose="020B0604020202020204" pitchFamily="34" charset="0"/>
      <p:regular r:id="rId13"/>
    </p:embeddedFont>
    <p:embeddedFont>
      <p:font typeface="Arimo Bold" panose="020B0704020202020204" pitchFamily="34" charset="0"/>
      <p:regular r:id="rId14"/>
    </p:embeddedFont>
    <p:embeddedFont>
      <p:font typeface="Arimo Bold Italics" panose="020B0704020202090204" pitchFamily="34" charset="0"/>
      <p:regular r:id="rId15"/>
    </p:embeddedFont>
    <p:embeddedFont>
      <p:font typeface="Arimo Italics" panose="020B0604020202090204" pitchFamily="34" charset="0"/>
      <p:regular r:id="rId16"/>
    </p:embeddedFont>
    <p:embeddedFont>
      <p:font typeface="DM Sans" pitchFamily="2" charset="0"/>
      <p:regular r:id="rId17"/>
    </p:embeddedFont>
    <p:embeddedFont>
      <p:font typeface="DM Sans Bold" pitchFamily="2" charset="0"/>
      <p:regular r:id="rId18"/>
    </p:embeddedFont>
    <p:embeddedFont>
      <p:font typeface="DM Sans Bold Italics" pitchFamily="2" charset="0"/>
      <p:regular r:id="rId19"/>
    </p:embeddedFont>
    <p:embeddedFont>
      <p:font typeface="DM Sans Italics" pitchFamily="2" charset="0"/>
      <p:regular r:id="rId20"/>
    </p:embeddedFont>
    <p:embeddedFont>
      <p:font typeface="Repo Bold" panose="02000503040000020004" pitchFamily="2" charset="0"/>
      <p:regular r:id="rId21"/>
    </p:embeddedFont>
    <p:embeddedFont>
      <p:font typeface="Repo Bold Bold" panose="02000503040000020004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 /><Relationship Id="rId13" Type="http://schemas.openxmlformats.org/officeDocument/2006/relationships/image" Target="../media/image12.sv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12" Type="http://schemas.openxmlformats.org/officeDocument/2006/relationships/image" Target="../media/image11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svg" /><Relationship Id="rId11" Type="http://schemas.openxmlformats.org/officeDocument/2006/relationships/image" Target="../media/image10.png" /><Relationship Id="rId5" Type="http://schemas.openxmlformats.org/officeDocument/2006/relationships/image" Target="../media/image4.png" /><Relationship Id="rId10" Type="http://schemas.openxmlformats.org/officeDocument/2006/relationships/image" Target="../media/image9.svg" /><Relationship Id="rId4" Type="http://schemas.openxmlformats.org/officeDocument/2006/relationships/image" Target="../media/image3.svg" /><Relationship Id="rId9" Type="http://schemas.openxmlformats.org/officeDocument/2006/relationships/image" Target="../media/image8.png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 /><Relationship Id="rId13" Type="http://schemas.openxmlformats.org/officeDocument/2006/relationships/image" Target="../media/image51.png" /><Relationship Id="rId18" Type="http://schemas.openxmlformats.org/officeDocument/2006/relationships/image" Target="../media/image56.svg" /><Relationship Id="rId3" Type="http://schemas.openxmlformats.org/officeDocument/2006/relationships/image" Target="../media/image29.png" /><Relationship Id="rId21" Type="http://schemas.openxmlformats.org/officeDocument/2006/relationships/image" Target="../media/image25.png" /><Relationship Id="rId7" Type="http://schemas.openxmlformats.org/officeDocument/2006/relationships/image" Target="../media/image47.png" /><Relationship Id="rId12" Type="http://schemas.openxmlformats.org/officeDocument/2006/relationships/image" Target="../media/image50.svg" /><Relationship Id="rId17" Type="http://schemas.openxmlformats.org/officeDocument/2006/relationships/image" Target="../media/image55.png" /><Relationship Id="rId2" Type="http://schemas.openxmlformats.org/officeDocument/2006/relationships/image" Target="../media/image1.png" /><Relationship Id="rId16" Type="http://schemas.openxmlformats.org/officeDocument/2006/relationships/image" Target="../media/image54.svg" /><Relationship Id="rId20" Type="http://schemas.openxmlformats.org/officeDocument/2006/relationships/image" Target="../media/image9.sv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4.svg" /><Relationship Id="rId11" Type="http://schemas.openxmlformats.org/officeDocument/2006/relationships/image" Target="../media/image49.png" /><Relationship Id="rId5" Type="http://schemas.openxmlformats.org/officeDocument/2006/relationships/image" Target="../media/image23.png" /><Relationship Id="rId15" Type="http://schemas.openxmlformats.org/officeDocument/2006/relationships/image" Target="../media/image53.png" /><Relationship Id="rId10" Type="http://schemas.openxmlformats.org/officeDocument/2006/relationships/image" Target="../media/image44.svg" /><Relationship Id="rId19" Type="http://schemas.openxmlformats.org/officeDocument/2006/relationships/image" Target="../media/image8.png" /><Relationship Id="rId4" Type="http://schemas.openxmlformats.org/officeDocument/2006/relationships/image" Target="../media/image30.svg" /><Relationship Id="rId9" Type="http://schemas.openxmlformats.org/officeDocument/2006/relationships/image" Target="../media/image43.png" /><Relationship Id="rId14" Type="http://schemas.openxmlformats.org/officeDocument/2006/relationships/image" Target="../media/image52.svg" /><Relationship Id="rId22" Type="http://schemas.openxmlformats.org/officeDocument/2006/relationships/image" Target="../media/image26.svg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 /><Relationship Id="rId3" Type="http://schemas.openxmlformats.org/officeDocument/2006/relationships/image" Target="../media/image13.png" /><Relationship Id="rId7" Type="http://schemas.openxmlformats.org/officeDocument/2006/relationships/image" Target="../media/image57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2.svg" /><Relationship Id="rId5" Type="http://schemas.openxmlformats.org/officeDocument/2006/relationships/image" Target="../media/image21.png" /><Relationship Id="rId10" Type="http://schemas.openxmlformats.org/officeDocument/2006/relationships/image" Target="../media/image60.svg" /><Relationship Id="rId4" Type="http://schemas.openxmlformats.org/officeDocument/2006/relationships/image" Target="../media/image14.svg" /><Relationship Id="rId9" Type="http://schemas.openxmlformats.org/officeDocument/2006/relationships/image" Target="../media/image59.pn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 /><Relationship Id="rId3" Type="http://schemas.openxmlformats.org/officeDocument/2006/relationships/image" Target="../media/image13.png" /><Relationship Id="rId7" Type="http://schemas.openxmlformats.org/officeDocument/2006/relationships/image" Target="../media/image17.png" /><Relationship Id="rId12" Type="http://schemas.openxmlformats.org/officeDocument/2006/relationships/image" Target="../media/image2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6.svg" /><Relationship Id="rId11" Type="http://schemas.openxmlformats.org/officeDocument/2006/relationships/image" Target="../media/image21.png" /><Relationship Id="rId5" Type="http://schemas.openxmlformats.org/officeDocument/2006/relationships/image" Target="../media/image15.png" /><Relationship Id="rId10" Type="http://schemas.openxmlformats.org/officeDocument/2006/relationships/image" Target="../media/image20.svg" /><Relationship Id="rId4" Type="http://schemas.openxmlformats.org/officeDocument/2006/relationships/image" Target="../media/image14.svg" /><Relationship Id="rId9" Type="http://schemas.openxmlformats.org/officeDocument/2006/relationships/image" Target="../media/image19.pn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 /><Relationship Id="rId3" Type="http://schemas.openxmlformats.org/officeDocument/2006/relationships/image" Target="../media/image23.png" /><Relationship Id="rId7" Type="http://schemas.openxmlformats.org/officeDocument/2006/relationships/image" Target="../media/image27.png" /><Relationship Id="rId12" Type="http://schemas.openxmlformats.org/officeDocument/2006/relationships/image" Target="../media/image18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6.svg" /><Relationship Id="rId11" Type="http://schemas.openxmlformats.org/officeDocument/2006/relationships/image" Target="../media/image17.png" /><Relationship Id="rId5" Type="http://schemas.openxmlformats.org/officeDocument/2006/relationships/image" Target="../media/image25.png" /><Relationship Id="rId10" Type="http://schemas.openxmlformats.org/officeDocument/2006/relationships/image" Target="../media/image30.svg" /><Relationship Id="rId4" Type="http://schemas.openxmlformats.org/officeDocument/2006/relationships/image" Target="../media/image24.svg" /><Relationship Id="rId9" Type="http://schemas.openxmlformats.org/officeDocument/2006/relationships/image" Target="../media/image29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 /><Relationship Id="rId3" Type="http://schemas.openxmlformats.org/officeDocument/2006/relationships/image" Target="../media/image27.png" /><Relationship Id="rId7" Type="http://schemas.openxmlformats.org/officeDocument/2006/relationships/image" Target="../media/image31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4.svg" /><Relationship Id="rId5" Type="http://schemas.openxmlformats.org/officeDocument/2006/relationships/image" Target="../media/image13.png" /><Relationship Id="rId10" Type="http://schemas.openxmlformats.org/officeDocument/2006/relationships/image" Target="../media/image9.svg" /><Relationship Id="rId4" Type="http://schemas.openxmlformats.org/officeDocument/2006/relationships/image" Target="../media/image28.svg" /><Relationship Id="rId9" Type="http://schemas.openxmlformats.org/officeDocument/2006/relationships/image" Target="../media/image8.pn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 /><Relationship Id="rId13" Type="http://schemas.openxmlformats.org/officeDocument/2006/relationships/image" Target="../media/image41.png" /><Relationship Id="rId18" Type="http://schemas.openxmlformats.org/officeDocument/2006/relationships/image" Target="../media/image46.svg" /><Relationship Id="rId3" Type="http://schemas.openxmlformats.org/officeDocument/2006/relationships/image" Target="../media/image33.png" /><Relationship Id="rId7" Type="http://schemas.openxmlformats.org/officeDocument/2006/relationships/image" Target="../media/image37.png" /><Relationship Id="rId12" Type="http://schemas.openxmlformats.org/officeDocument/2006/relationships/image" Target="../media/image40.svg" /><Relationship Id="rId17" Type="http://schemas.openxmlformats.org/officeDocument/2006/relationships/image" Target="../media/image45.png" /><Relationship Id="rId2" Type="http://schemas.openxmlformats.org/officeDocument/2006/relationships/image" Target="../media/image1.png" /><Relationship Id="rId16" Type="http://schemas.openxmlformats.org/officeDocument/2006/relationships/image" Target="../media/image44.svg" /><Relationship Id="rId20" Type="http://schemas.openxmlformats.org/officeDocument/2006/relationships/image" Target="../media/image16.sv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6.svg" /><Relationship Id="rId11" Type="http://schemas.openxmlformats.org/officeDocument/2006/relationships/image" Target="../media/image39.png" /><Relationship Id="rId5" Type="http://schemas.openxmlformats.org/officeDocument/2006/relationships/image" Target="../media/image35.png" /><Relationship Id="rId15" Type="http://schemas.openxmlformats.org/officeDocument/2006/relationships/image" Target="../media/image43.png" /><Relationship Id="rId10" Type="http://schemas.openxmlformats.org/officeDocument/2006/relationships/image" Target="../media/image32.svg" /><Relationship Id="rId19" Type="http://schemas.openxmlformats.org/officeDocument/2006/relationships/image" Target="../media/image15.png" /><Relationship Id="rId4" Type="http://schemas.openxmlformats.org/officeDocument/2006/relationships/image" Target="../media/image34.svg" /><Relationship Id="rId9" Type="http://schemas.openxmlformats.org/officeDocument/2006/relationships/image" Target="../media/image31.png" /><Relationship Id="rId14" Type="http://schemas.openxmlformats.org/officeDocument/2006/relationships/image" Target="../media/image42.sv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 /><Relationship Id="rId3" Type="http://schemas.openxmlformats.org/officeDocument/2006/relationships/image" Target="../media/image23.png" /><Relationship Id="rId7" Type="http://schemas.openxmlformats.org/officeDocument/2006/relationships/image" Target="../media/image27.png" /><Relationship Id="rId12" Type="http://schemas.openxmlformats.org/officeDocument/2006/relationships/image" Target="../media/image18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6.svg" /><Relationship Id="rId11" Type="http://schemas.openxmlformats.org/officeDocument/2006/relationships/image" Target="../media/image17.png" /><Relationship Id="rId5" Type="http://schemas.openxmlformats.org/officeDocument/2006/relationships/image" Target="../media/image25.png" /><Relationship Id="rId10" Type="http://schemas.openxmlformats.org/officeDocument/2006/relationships/image" Target="../media/image30.svg" /><Relationship Id="rId4" Type="http://schemas.openxmlformats.org/officeDocument/2006/relationships/image" Target="../media/image24.svg" /><Relationship Id="rId9" Type="http://schemas.openxmlformats.org/officeDocument/2006/relationships/image" Target="../media/image29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 /><Relationship Id="rId3" Type="http://schemas.openxmlformats.org/officeDocument/2006/relationships/image" Target="../media/image23.png" /><Relationship Id="rId7" Type="http://schemas.openxmlformats.org/officeDocument/2006/relationships/image" Target="../media/image27.png" /><Relationship Id="rId12" Type="http://schemas.openxmlformats.org/officeDocument/2006/relationships/image" Target="../media/image18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6.svg" /><Relationship Id="rId11" Type="http://schemas.openxmlformats.org/officeDocument/2006/relationships/image" Target="../media/image17.png" /><Relationship Id="rId5" Type="http://schemas.openxmlformats.org/officeDocument/2006/relationships/image" Target="../media/image25.png" /><Relationship Id="rId10" Type="http://schemas.openxmlformats.org/officeDocument/2006/relationships/image" Target="../media/image30.svg" /><Relationship Id="rId4" Type="http://schemas.openxmlformats.org/officeDocument/2006/relationships/image" Target="../media/image24.svg" /><Relationship Id="rId9" Type="http://schemas.openxmlformats.org/officeDocument/2006/relationships/image" Target="../media/image29.pn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 /><Relationship Id="rId3" Type="http://schemas.openxmlformats.org/officeDocument/2006/relationships/image" Target="../media/image23.png" /><Relationship Id="rId7" Type="http://schemas.openxmlformats.org/officeDocument/2006/relationships/image" Target="../media/image27.png" /><Relationship Id="rId12" Type="http://schemas.openxmlformats.org/officeDocument/2006/relationships/image" Target="../media/image18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6.svg" /><Relationship Id="rId11" Type="http://schemas.openxmlformats.org/officeDocument/2006/relationships/image" Target="../media/image17.png" /><Relationship Id="rId5" Type="http://schemas.openxmlformats.org/officeDocument/2006/relationships/image" Target="../media/image25.png" /><Relationship Id="rId10" Type="http://schemas.openxmlformats.org/officeDocument/2006/relationships/image" Target="../media/image30.svg" /><Relationship Id="rId4" Type="http://schemas.openxmlformats.org/officeDocument/2006/relationships/image" Target="../media/image24.svg" /><Relationship Id="rId9" Type="http://schemas.openxmlformats.org/officeDocument/2006/relationships/image" Target="../media/image29.png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 /><Relationship Id="rId13" Type="http://schemas.openxmlformats.org/officeDocument/2006/relationships/image" Target="../media/image51.png" /><Relationship Id="rId18" Type="http://schemas.openxmlformats.org/officeDocument/2006/relationships/image" Target="../media/image56.svg" /><Relationship Id="rId3" Type="http://schemas.openxmlformats.org/officeDocument/2006/relationships/image" Target="../media/image29.png" /><Relationship Id="rId21" Type="http://schemas.openxmlformats.org/officeDocument/2006/relationships/image" Target="../media/image25.png" /><Relationship Id="rId7" Type="http://schemas.openxmlformats.org/officeDocument/2006/relationships/image" Target="../media/image47.png" /><Relationship Id="rId12" Type="http://schemas.openxmlformats.org/officeDocument/2006/relationships/image" Target="../media/image50.svg" /><Relationship Id="rId17" Type="http://schemas.openxmlformats.org/officeDocument/2006/relationships/image" Target="../media/image55.png" /><Relationship Id="rId2" Type="http://schemas.openxmlformats.org/officeDocument/2006/relationships/image" Target="../media/image1.png" /><Relationship Id="rId16" Type="http://schemas.openxmlformats.org/officeDocument/2006/relationships/image" Target="../media/image54.svg" /><Relationship Id="rId20" Type="http://schemas.openxmlformats.org/officeDocument/2006/relationships/image" Target="../media/image9.sv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4.svg" /><Relationship Id="rId11" Type="http://schemas.openxmlformats.org/officeDocument/2006/relationships/image" Target="../media/image49.png" /><Relationship Id="rId5" Type="http://schemas.openxmlformats.org/officeDocument/2006/relationships/image" Target="../media/image23.png" /><Relationship Id="rId15" Type="http://schemas.openxmlformats.org/officeDocument/2006/relationships/image" Target="../media/image53.png" /><Relationship Id="rId10" Type="http://schemas.openxmlformats.org/officeDocument/2006/relationships/image" Target="../media/image44.svg" /><Relationship Id="rId19" Type="http://schemas.openxmlformats.org/officeDocument/2006/relationships/image" Target="../media/image8.png" /><Relationship Id="rId4" Type="http://schemas.openxmlformats.org/officeDocument/2006/relationships/image" Target="../media/image30.svg" /><Relationship Id="rId9" Type="http://schemas.openxmlformats.org/officeDocument/2006/relationships/image" Target="../media/image43.png" /><Relationship Id="rId14" Type="http://schemas.openxmlformats.org/officeDocument/2006/relationships/image" Target="../media/image52.svg" /><Relationship Id="rId22" Type="http://schemas.openxmlformats.org/officeDocument/2006/relationships/image" Target="../media/image26.sv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3642" y="2346166"/>
            <a:ext cx="15325516" cy="5747068"/>
          </a:xfrm>
          <a:custGeom>
            <a:avLst/>
            <a:gdLst/>
            <a:ahLst/>
            <a:cxnLst/>
            <a:rect l="l" t="t" r="r" b="b"/>
            <a:pathLst>
              <a:path w="15325516" h="5747068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242" y="2193766"/>
            <a:ext cx="15325516" cy="5747068"/>
          </a:xfrm>
          <a:custGeom>
            <a:avLst/>
            <a:gdLst/>
            <a:ahLst/>
            <a:cxnLst/>
            <a:rect l="l" t="t" r="r" b="b"/>
            <a:pathLst>
              <a:path w="15325516" h="5747068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280600">
            <a:off x="-2095788" y="7351783"/>
            <a:ext cx="6248976" cy="3442617"/>
          </a:xfrm>
          <a:custGeom>
            <a:avLst/>
            <a:gdLst/>
            <a:ahLst/>
            <a:cxnLst/>
            <a:rect l="l" t="t" r="r" b="b"/>
            <a:pathLst>
              <a:path w="6248976" h="3442617">
                <a:moveTo>
                  <a:pt x="0" y="0"/>
                </a:moveTo>
                <a:lnTo>
                  <a:pt x="6248976" y="0"/>
                </a:lnTo>
                <a:lnTo>
                  <a:pt x="6248976" y="3442618"/>
                </a:lnTo>
                <a:lnTo>
                  <a:pt x="0" y="34426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935593">
            <a:off x="13604796" y="-974843"/>
            <a:ext cx="6158232" cy="3392626"/>
          </a:xfrm>
          <a:custGeom>
            <a:avLst/>
            <a:gdLst/>
            <a:ahLst/>
            <a:cxnLst/>
            <a:rect l="l" t="t" r="r" b="b"/>
            <a:pathLst>
              <a:path w="6158232" h="3392626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93117" y="3034293"/>
            <a:ext cx="5438226" cy="6224007"/>
          </a:xfrm>
          <a:custGeom>
            <a:avLst/>
            <a:gdLst/>
            <a:ahLst/>
            <a:cxnLst/>
            <a:rect l="l" t="t" r="r" b="b"/>
            <a:pathLst>
              <a:path w="5438226" h="6224007">
                <a:moveTo>
                  <a:pt x="0" y="0"/>
                </a:moveTo>
                <a:lnTo>
                  <a:pt x="5438226" y="0"/>
                </a:lnTo>
                <a:lnTo>
                  <a:pt x="5438226" y="6224007"/>
                </a:lnTo>
                <a:lnTo>
                  <a:pt x="0" y="6224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80570" y="4400062"/>
            <a:ext cx="14631660" cy="208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722"/>
              </a:lnSpc>
              <a:spcBef>
                <a:spcPct val="0"/>
              </a:spcBef>
            </a:pPr>
            <a:r>
              <a:rPr lang="en-US" sz="11944">
                <a:solidFill>
                  <a:srgbClr val="000000"/>
                </a:solidFill>
                <a:latin typeface="Repo Bold Bold"/>
              </a:rPr>
              <a:t>Software Process</a:t>
            </a:r>
          </a:p>
        </p:txBody>
      </p:sp>
      <p:sp>
        <p:nvSpPr>
          <p:cNvPr id="9" name="Freeform 9"/>
          <p:cNvSpPr/>
          <p:nvPr/>
        </p:nvSpPr>
        <p:spPr>
          <a:xfrm>
            <a:off x="2753205" y="4262376"/>
            <a:ext cx="4809948" cy="577194"/>
          </a:xfrm>
          <a:custGeom>
            <a:avLst/>
            <a:gdLst/>
            <a:ahLst/>
            <a:cxnLst/>
            <a:rect l="l" t="t" r="r" b="b"/>
            <a:pathLst>
              <a:path w="4809948" h="577194">
                <a:moveTo>
                  <a:pt x="0" y="0"/>
                </a:moveTo>
                <a:lnTo>
                  <a:pt x="4809948" y="0"/>
                </a:lnTo>
                <a:lnTo>
                  <a:pt x="4809948" y="577194"/>
                </a:lnTo>
                <a:lnTo>
                  <a:pt x="0" y="5771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73908" y="6690641"/>
            <a:ext cx="8490450" cy="53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4"/>
              </a:lnSpc>
            </a:pPr>
            <a:r>
              <a:rPr lang="en-US" sz="3146" spc="-31">
                <a:solidFill>
                  <a:srgbClr val="000000"/>
                </a:solidFill>
                <a:latin typeface="DM Sans"/>
              </a:rPr>
              <a:t>Software development life cycle stages.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94415" y="2751465"/>
            <a:ext cx="7301985" cy="208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6722"/>
              </a:lnSpc>
              <a:spcBef>
                <a:spcPct val="0"/>
              </a:spcBef>
            </a:pPr>
            <a:r>
              <a:rPr lang="en-US" sz="11944">
                <a:solidFill>
                  <a:srgbClr val="000000"/>
                </a:solidFill>
                <a:latin typeface="Repo Bold Bold"/>
              </a:rPr>
              <a:t>Personal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85250" y="5037922"/>
            <a:ext cx="8716094" cy="5689232"/>
          </a:xfrm>
          <a:custGeom>
            <a:avLst/>
            <a:gdLst/>
            <a:ahLst/>
            <a:cxnLst/>
            <a:rect l="l" t="t" r="r" b="b"/>
            <a:pathLst>
              <a:path w="8716094" h="5689232">
                <a:moveTo>
                  <a:pt x="0" y="0"/>
                </a:moveTo>
                <a:lnTo>
                  <a:pt x="8716094" y="0"/>
                </a:lnTo>
                <a:lnTo>
                  <a:pt x="8716094" y="5689232"/>
                </a:lnTo>
                <a:lnTo>
                  <a:pt x="0" y="5689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15357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4" y="0"/>
                </a:lnTo>
                <a:lnTo>
                  <a:pt x="5060684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8615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89385" y="1065153"/>
            <a:ext cx="5586657" cy="2108963"/>
          </a:xfrm>
          <a:custGeom>
            <a:avLst/>
            <a:gdLst/>
            <a:ahLst/>
            <a:cxnLst/>
            <a:rect l="l" t="t" r="r" b="b"/>
            <a:pathLst>
              <a:path w="5586657" h="2108963">
                <a:moveTo>
                  <a:pt x="0" y="0"/>
                </a:moveTo>
                <a:lnTo>
                  <a:pt x="5586656" y="0"/>
                </a:lnTo>
                <a:lnTo>
                  <a:pt x="5586656" y="2108962"/>
                </a:lnTo>
                <a:lnTo>
                  <a:pt x="0" y="2108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499656" flipV="1">
            <a:off x="4123323" y="2326829"/>
            <a:ext cx="2397621" cy="1083022"/>
          </a:xfrm>
          <a:custGeom>
            <a:avLst/>
            <a:gdLst/>
            <a:ahLst/>
            <a:cxnLst/>
            <a:rect l="l" t="t" r="r" b="b"/>
            <a:pathLst>
              <a:path w="2397621" h="1083022">
                <a:moveTo>
                  <a:pt x="0" y="1083022"/>
                </a:moveTo>
                <a:lnTo>
                  <a:pt x="2397621" y="1083022"/>
                </a:lnTo>
                <a:lnTo>
                  <a:pt x="2397621" y="0"/>
                </a:lnTo>
                <a:lnTo>
                  <a:pt x="0" y="0"/>
                </a:lnTo>
                <a:lnTo>
                  <a:pt x="0" y="108302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801738" y="4867306"/>
            <a:ext cx="1040792" cy="1080924"/>
          </a:xfrm>
          <a:custGeom>
            <a:avLst/>
            <a:gdLst/>
            <a:ahLst/>
            <a:cxnLst/>
            <a:rect l="l" t="t" r="r" b="b"/>
            <a:pathLst>
              <a:path w="1040792" h="1080924">
                <a:moveTo>
                  <a:pt x="0" y="0"/>
                </a:moveTo>
                <a:lnTo>
                  <a:pt x="1040791" y="0"/>
                </a:lnTo>
                <a:lnTo>
                  <a:pt x="1040791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11087" y="4867306"/>
            <a:ext cx="840865" cy="1080924"/>
          </a:xfrm>
          <a:custGeom>
            <a:avLst/>
            <a:gdLst/>
            <a:ahLst/>
            <a:cxnLst/>
            <a:rect l="l" t="t" r="r" b="b"/>
            <a:pathLst>
              <a:path w="840865" h="1080924">
                <a:moveTo>
                  <a:pt x="0" y="0"/>
                </a:moveTo>
                <a:lnTo>
                  <a:pt x="840865" y="0"/>
                </a:lnTo>
                <a:lnTo>
                  <a:pt x="840865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895616" y="4843148"/>
            <a:ext cx="877165" cy="1129240"/>
          </a:xfrm>
          <a:custGeom>
            <a:avLst/>
            <a:gdLst/>
            <a:ahLst/>
            <a:cxnLst/>
            <a:rect l="l" t="t" r="r" b="b"/>
            <a:pathLst>
              <a:path w="877165" h="1129240">
                <a:moveTo>
                  <a:pt x="0" y="0"/>
                </a:moveTo>
                <a:lnTo>
                  <a:pt x="877165" y="0"/>
                </a:lnTo>
                <a:lnTo>
                  <a:pt x="877165" y="1129240"/>
                </a:lnTo>
                <a:lnTo>
                  <a:pt x="0" y="11292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7473391" flipH="1" flipV="1">
            <a:off x="11765115" y="2328655"/>
            <a:ext cx="2397621" cy="1083022"/>
          </a:xfrm>
          <a:custGeom>
            <a:avLst/>
            <a:gdLst/>
            <a:ahLst/>
            <a:cxnLst/>
            <a:rect l="l" t="t" r="r" b="b"/>
            <a:pathLst>
              <a:path w="2397621" h="1083022">
                <a:moveTo>
                  <a:pt x="2397620" y="1083021"/>
                </a:moveTo>
                <a:lnTo>
                  <a:pt x="0" y="1083021"/>
                </a:lnTo>
                <a:lnTo>
                  <a:pt x="0" y="0"/>
                </a:lnTo>
                <a:lnTo>
                  <a:pt x="2397620" y="0"/>
                </a:lnTo>
                <a:lnTo>
                  <a:pt x="2397620" y="1083021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0080007">
            <a:off x="7448478" y="3101122"/>
            <a:ext cx="2069356" cy="1178230"/>
          </a:xfrm>
          <a:custGeom>
            <a:avLst/>
            <a:gdLst/>
            <a:ahLst/>
            <a:cxnLst/>
            <a:rect l="l" t="t" r="r" b="b"/>
            <a:pathLst>
              <a:path w="2069356" h="1178230">
                <a:moveTo>
                  <a:pt x="0" y="0"/>
                </a:moveTo>
                <a:lnTo>
                  <a:pt x="2069357" y="0"/>
                </a:lnTo>
                <a:lnTo>
                  <a:pt x="2069357" y="1178230"/>
                </a:lnTo>
                <a:lnTo>
                  <a:pt x="0" y="117823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054423" y="5546835"/>
            <a:ext cx="3510381" cy="1795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91"/>
              </a:lnSpc>
              <a:spcBef>
                <a:spcPct val="0"/>
              </a:spcBef>
            </a:pPr>
            <a:r>
              <a:rPr lang="en-US" sz="2065" spc="-20">
                <a:solidFill>
                  <a:srgbClr val="000000"/>
                </a:solidFill>
                <a:latin typeface="DM Sans Bold"/>
              </a:rPr>
              <a:t>Description</a:t>
            </a:r>
            <a:r>
              <a:rPr lang="en-US" sz="2065" spc="-20">
                <a:solidFill>
                  <a:srgbClr val="000000"/>
                </a:solidFill>
                <a:latin typeface="DM Sans"/>
              </a:rPr>
              <a:t>: Start with small, manageable steps, gradually incorporating PSP practices to minimize disruption to ongoing projects.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54423" y="4587602"/>
            <a:ext cx="3256664" cy="46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DM Sans Bold"/>
              </a:rPr>
              <a:t>Solution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57116" y="5369668"/>
            <a:ext cx="3510381" cy="251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91"/>
              </a:lnSpc>
              <a:spcBef>
                <a:spcPct val="0"/>
              </a:spcBef>
            </a:pPr>
            <a:r>
              <a:rPr lang="en-US" sz="2065" spc="-20">
                <a:solidFill>
                  <a:srgbClr val="000000"/>
                </a:solidFill>
                <a:latin typeface="DM Sans Bold"/>
              </a:rPr>
              <a:t>Description</a:t>
            </a:r>
            <a:r>
              <a:rPr lang="en-US" sz="2065" spc="-20">
                <a:solidFill>
                  <a:srgbClr val="000000"/>
                </a:solidFill>
                <a:latin typeface="DM Sans"/>
              </a:rPr>
              <a:t>: Provide training sessions, resources, and mentorship to help developers overcome the initial learning curve and build confidence in PSP practices.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57116" y="4587602"/>
            <a:ext cx="3256664" cy="46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DM Sans Bold"/>
              </a:rPr>
              <a:t>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69158" y="1655543"/>
            <a:ext cx="4427193" cy="823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1"/>
              </a:lnSpc>
              <a:spcBef>
                <a:spcPct val="0"/>
              </a:spcBef>
            </a:pPr>
            <a:r>
              <a:rPr lang="en-US" sz="4772">
                <a:solidFill>
                  <a:srgbClr val="000000"/>
                </a:solidFill>
                <a:latin typeface="Repo Bold Bold"/>
              </a:rPr>
              <a:t>Solutions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7151" y="5365860"/>
            <a:ext cx="3510381" cy="2157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91"/>
              </a:lnSpc>
              <a:spcBef>
                <a:spcPct val="0"/>
              </a:spcBef>
            </a:pPr>
            <a:r>
              <a:rPr lang="en-US" sz="2065" spc="-20">
                <a:solidFill>
                  <a:srgbClr val="000000"/>
                </a:solidFill>
                <a:latin typeface="DM Sans Bold"/>
              </a:rPr>
              <a:t>Description</a:t>
            </a:r>
            <a:r>
              <a:rPr lang="en-US" sz="2065" spc="-20">
                <a:solidFill>
                  <a:srgbClr val="000000"/>
                </a:solidFill>
                <a:latin typeface="DM Sans"/>
              </a:rPr>
              <a:t>: Implement strategies to communicate the benefits of PSP, involve team members in decision-making, and gradually introduce changes.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8216" y="4587602"/>
            <a:ext cx="3256664" cy="46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DM Sans Bold"/>
              </a:rPr>
              <a:t>Solution</a:t>
            </a:r>
          </a:p>
        </p:txBody>
      </p:sp>
      <p:sp>
        <p:nvSpPr>
          <p:cNvPr id="21" name="Freeform 21"/>
          <p:cNvSpPr/>
          <p:nvPr/>
        </p:nvSpPr>
        <p:spPr>
          <a:xfrm rot="7282648">
            <a:off x="-1792404" y="516566"/>
            <a:ext cx="5115649" cy="2818257"/>
          </a:xfrm>
          <a:custGeom>
            <a:avLst/>
            <a:gdLst/>
            <a:ahLst/>
            <a:cxnLst/>
            <a:rect l="l" t="t" r="r" b="b"/>
            <a:pathLst>
              <a:path w="5115649" h="2818257">
                <a:moveTo>
                  <a:pt x="0" y="0"/>
                </a:moveTo>
                <a:lnTo>
                  <a:pt x="5115649" y="0"/>
                </a:lnTo>
                <a:lnTo>
                  <a:pt x="5115649" y="2818257"/>
                </a:lnTo>
                <a:lnTo>
                  <a:pt x="0" y="281825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895616" y="8945111"/>
            <a:ext cx="2966186" cy="2885291"/>
          </a:xfrm>
          <a:custGeom>
            <a:avLst/>
            <a:gdLst/>
            <a:ahLst/>
            <a:cxnLst/>
            <a:rect l="l" t="t" r="r" b="b"/>
            <a:pathLst>
              <a:path w="2966186" h="2885291">
                <a:moveTo>
                  <a:pt x="0" y="0"/>
                </a:moveTo>
                <a:lnTo>
                  <a:pt x="2966187" y="0"/>
                </a:lnTo>
                <a:lnTo>
                  <a:pt x="2966187" y="2885290"/>
                </a:lnTo>
                <a:lnTo>
                  <a:pt x="0" y="28852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97693" y="2218670"/>
            <a:ext cx="10896012" cy="6728287"/>
          </a:xfrm>
          <a:custGeom>
            <a:avLst/>
            <a:gdLst/>
            <a:ahLst/>
            <a:cxnLst/>
            <a:rect l="l" t="t" r="r" b="b"/>
            <a:pathLst>
              <a:path w="10896012" h="6728287">
                <a:moveTo>
                  <a:pt x="0" y="0"/>
                </a:moveTo>
                <a:lnTo>
                  <a:pt x="10896012" y="0"/>
                </a:lnTo>
                <a:lnTo>
                  <a:pt x="10896012" y="6728287"/>
                </a:lnTo>
                <a:lnTo>
                  <a:pt x="0" y="6728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60180" y="3377760"/>
            <a:ext cx="9952531" cy="248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52"/>
              </a:lnSpc>
              <a:spcBef>
                <a:spcPct val="0"/>
              </a:spcBef>
            </a:pPr>
            <a:r>
              <a:rPr lang="en-US" sz="14394">
                <a:solidFill>
                  <a:srgbClr val="000000"/>
                </a:solidFill>
                <a:latin typeface="Repo Bold Bold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 rot="-1244255">
            <a:off x="12139779" y="5991148"/>
            <a:ext cx="1064640" cy="1758415"/>
          </a:xfrm>
          <a:custGeom>
            <a:avLst/>
            <a:gdLst/>
            <a:ahLst/>
            <a:cxnLst/>
            <a:rect l="l" t="t" r="r" b="b"/>
            <a:pathLst>
              <a:path w="1064640" h="1758415">
                <a:moveTo>
                  <a:pt x="0" y="0"/>
                </a:moveTo>
                <a:lnTo>
                  <a:pt x="1064641" y="0"/>
                </a:lnTo>
                <a:lnTo>
                  <a:pt x="1064641" y="1758415"/>
                </a:lnTo>
                <a:lnTo>
                  <a:pt x="0" y="17584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727055" y="5729877"/>
            <a:ext cx="4609198" cy="6434160"/>
          </a:xfrm>
          <a:custGeom>
            <a:avLst/>
            <a:gdLst/>
            <a:ahLst/>
            <a:cxnLst/>
            <a:rect l="l" t="t" r="r" b="b"/>
            <a:pathLst>
              <a:path w="4609198" h="6434160">
                <a:moveTo>
                  <a:pt x="0" y="0"/>
                </a:moveTo>
                <a:lnTo>
                  <a:pt x="4609198" y="0"/>
                </a:lnTo>
                <a:lnTo>
                  <a:pt x="4609198" y="6434160"/>
                </a:lnTo>
                <a:lnTo>
                  <a:pt x="0" y="64341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757656">
            <a:off x="-2268026" y="-422948"/>
            <a:ext cx="8967709" cy="2903296"/>
          </a:xfrm>
          <a:custGeom>
            <a:avLst/>
            <a:gdLst/>
            <a:ahLst/>
            <a:cxnLst/>
            <a:rect l="l" t="t" r="r" b="b"/>
            <a:pathLst>
              <a:path w="8967709" h="2903296">
                <a:moveTo>
                  <a:pt x="0" y="0"/>
                </a:moveTo>
                <a:lnTo>
                  <a:pt x="8967709" y="0"/>
                </a:lnTo>
                <a:lnTo>
                  <a:pt x="8967709" y="2903296"/>
                </a:lnTo>
                <a:lnTo>
                  <a:pt x="0" y="29032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31088" y="867967"/>
            <a:ext cx="12181331" cy="7521972"/>
          </a:xfrm>
          <a:custGeom>
            <a:avLst/>
            <a:gdLst/>
            <a:ahLst/>
            <a:cxnLst/>
            <a:rect l="l" t="t" r="r" b="b"/>
            <a:pathLst>
              <a:path w="12181331" h="7521972">
                <a:moveTo>
                  <a:pt x="0" y="0"/>
                </a:moveTo>
                <a:lnTo>
                  <a:pt x="12181331" y="0"/>
                </a:lnTo>
                <a:lnTo>
                  <a:pt x="12181331" y="7521972"/>
                </a:lnTo>
                <a:lnTo>
                  <a:pt x="0" y="75219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683888">
            <a:off x="-602227" y="-92882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20605" y="406189"/>
            <a:ext cx="6492575" cy="2024042"/>
            <a:chOff x="0" y="0"/>
            <a:chExt cx="1962273" cy="6117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0543" y="0"/>
                  </a:moveTo>
                  <a:lnTo>
                    <a:pt x="1921731" y="0"/>
                  </a:lnTo>
                  <a:cubicBezTo>
                    <a:pt x="1932483" y="0"/>
                    <a:pt x="1942795" y="4271"/>
                    <a:pt x="1950398" y="11875"/>
                  </a:cubicBezTo>
                  <a:cubicBezTo>
                    <a:pt x="1958002" y="19478"/>
                    <a:pt x="1962273" y="29790"/>
                    <a:pt x="1962273" y="40543"/>
                  </a:cubicBezTo>
                  <a:lnTo>
                    <a:pt x="1962273" y="571190"/>
                  </a:lnTo>
                  <a:cubicBezTo>
                    <a:pt x="1962273" y="581943"/>
                    <a:pt x="1958002" y="592255"/>
                    <a:pt x="1950398" y="599858"/>
                  </a:cubicBezTo>
                  <a:cubicBezTo>
                    <a:pt x="1942795" y="607461"/>
                    <a:pt x="1932483" y="611733"/>
                    <a:pt x="1921731" y="611733"/>
                  </a:cubicBezTo>
                  <a:lnTo>
                    <a:pt x="40543" y="611733"/>
                  </a:lnTo>
                  <a:cubicBezTo>
                    <a:pt x="29790" y="611733"/>
                    <a:pt x="19478" y="607461"/>
                    <a:pt x="11875" y="599858"/>
                  </a:cubicBezTo>
                  <a:cubicBezTo>
                    <a:pt x="4271" y="592255"/>
                    <a:pt x="0" y="581943"/>
                    <a:pt x="0" y="571190"/>
                  </a:cubicBezTo>
                  <a:lnTo>
                    <a:pt x="0" y="40543"/>
                  </a:lnTo>
                  <a:cubicBezTo>
                    <a:pt x="0" y="29790"/>
                    <a:pt x="4271" y="19478"/>
                    <a:pt x="11875" y="11875"/>
                  </a:cubicBezTo>
                  <a:cubicBezTo>
                    <a:pt x="19478" y="4271"/>
                    <a:pt x="29790" y="0"/>
                    <a:pt x="40543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683888">
            <a:off x="15941323" y="5997879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739027" y="2999934"/>
            <a:ext cx="1043509" cy="905007"/>
          </a:xfrm>
          <a:custGeom>
            <a:avLst/>
            <a:gdLst/>
            <a:ahLst/>
            <a:cxnLst/>
            <a:rect l="l" t="t" r="r" b="b"/>
            <a:pathLst>
              <a:path w="1043509" h="905007">
                <a:moveTo>
                  <a:pt x="0" y="0"/>
                </a:moveTo>
                <a:lnTo>
                  <a:pt x="1043508" y="0"/>
                </a:lnTo>
                <a:lnTo>
                  <a:pt x="1043508" y="905007"/>
                </a:lnTo>
                <a:lnTo>
                  <a:pt x="0" y="9050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600503" y="2999934"/>
            <a:ext cx="1043509" cy="905007"/>
          </a:xfrm>
          <a:custGeom>
            <a:avLst/>
            <a:gdLst/>
            <a:ahLst/>
            <a:cxnLst/>
            <a:rect l="l" t="t" r="r" b="b"/>
            <a:pathLst>
              <a:path w="1043509" h="905007">
                <a:moveTo>
                  <a:pt x="0" y="0"/>
                </a:moveTo>
                <a:lnTo>
                  <a:pt x="1043509" y="0"/>
                </a:lnTo>
                <a:lnTo>
                  <a:pt x="1043509" y="905007"/>
                </a:lnTo>
                <a:lnTo>
                  <a:pt x="0" y="9050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460972" y="2999934"/>
            <a:ext cx="1043509" cy="905007"/>
          </a:xfrm>
          <a:custGeom>
            <a:avLst/>
            <a:gdLst/>
            <a:ahLst/>
            <a:cxnLst/>
            <a:rect l="l" t="t" r="r" b="b"/>
            <a:pathLst>
              <a:path w="1043509" h="905007">
                <a:moveTo>
                  <a:pt x="0" y="0"/>
                </a:moveTo>
                <a:lnTo>
                  <a:pt x="1043509" y="0"/>
                </a:lnTo>
                <a:lnTo>
                  <a:pt x="1043509" y="905007"/>
                </a:lnTo>
                <a:lnTo>
                  <a:pt x="0" y="9050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739027" y="5116953"/>
            <a:ext cx="1043509" cy="905007"/>
          </a:xfrm>
          <a:custGeom>
            <a:avLst/>
            <a:gdLst/>
            <a:ahLst/>
            <a:cxnLst/>
            <a:rect l="l" t="t" r="r" b="b"/>
            <a:pathLst>
              <a:path w="1043509" h="905007">
                <a:moveTo>
                  <a:pt x="0" y="0"/>
                </a:moveTo>
                <a:lnTo>
                  <a:pt x="1043508" y="0"/>
                </a:lnTo>
                <a:lnTo>
                  <a:pt x="1043508" y="905007"/>
                </a:lnTo>
                <a:lnTo>
                  <a:pt x="0" y="9050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00503" y="5116953"/>
            <a:ext cx="1043509" cy="905007"/>
          </a:xfrm>
          <a:custGeom>
            <a:avLst/>
            <a:gdLst/>
            <a:ahLst/>
            <a:cxnLst/>
            <a:rect l="l" t="t" r="r" b="b"/>
            <a:pathLst>
              <a:path w="1043509" h="905007">
                <a:moveTo>
                  <a:pt x="0" y="0"/>
                </a:moveTo>
                <a:lnTo>
                  <a:pt x="1043509" y="0"/>
                </a:lnTo>
                <a:lnTo>
                  <a:pt x="1043509" y="905007"/>
                </a:lnTo>
                <a:lnTo>
                  <a:pt x="0" y="9050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460972" y="5116953"/>
            <a:ext cx="1043509" cy="905007"/>
          </a:xfrm>
          <a:custGeom>
            <a:avLst/>
            <a:gdLst/>
            <a:ahLst/>
            <a:cxnLst/>
            <a:rect l="l" t="t" r="r" b="b"/>
            <a:pathLst>
              <a:path w="1043509" h="905007">
                <a:moveTo>
                  <a:pt x="0" y="0"/>
                </a:moveTo>
                <a:lnTo>
                  <a:pt x="1043509" y="0"/>
                </a:lnTo>
                <a:lnTo>
                  <a:pt x="1043509" y="905007"/>
                </a:lnTo>
                <a:lnTo>
                  <a:pt x="0" y="9050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913779">
            <a:off x="15419184" y="6731295"/>
            <a:ext cx="1529987" cy="2527005"/>
          </a:xfrm>
          <a:custGeom>
            <a:avLst/>
            <a:gdLst/>
            <a:ahLst/>
            <a:cxnLst/>
            <a:rect l="l" t="t" r="r" b="b"/>
            <a:pathLst>
              <a:path w="1529987" h="2527005">
                <a:moveTo>
                  <a:pt x="0" y="0"/>
                </a:moveTo>
                <a:lnTo>
                  <a:pt x="1529986" y="0"/>
                </a:lnTo>
                <a:lnTo>
                  <a:pt x="1529986" y="2527005"/>
                </a:lnTo>
                <a:lnTo>
                  <a:pt x="0" y="2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664911" y="4014443"/>
            <a:ext cx="3191741" cy="51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71"/>
              </a:lnSpc>
              <a:spcBef>
                <a:spcPct val="0"/>
              </a:spcBef>
            </a:pPr>
            <a:r>
              <a:rPr lang="en-US" sz="3051" u="none" strike="noStrike" spc="-30">
                <a:solidFill>
                  <a:srgbClr val="000000"/>
                </a:solidFill>
                <a:latin typeface="DM Sans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13671" y="613956"/>
            <a:ext cx="5106444" cy="1427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61"/>
              </a:lnSpc>
              <a:spcBef>
                <a:spcPct val="0"/>
              </a:spcBef>
            </a:pPr>
            <a:r>
              <a:rPr lang="en-US" sz="8186">
                <a:solidFill>
                  <a:srgbClr val="000000"/>
                </a:solidFill>
                <a:latin typeface="Repo Bold Bold"/>
              </a:rPr>
              <a:t>Contents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13179" y="2999840"/>
            <a:ext cx="695204" cy="715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7"/>
              </a:lnSpc>
              <a:spcBef>
                <a:spcPct val="0"/>
              </a:spcBef>
            </a:pPr>
            <a:r>
              <a:rPr lang="en-US" sz="4076">
                <a:solidFill>
                  <a:srgbClr val="000000"/>
                </a:solidFill>
                <a:latin typeface="Repo Bold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26387" y="4014443"/>
            <a:ext cx="3191741" cy="51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71"/>
              </a:lnSpc>
              <a:spcBef>
                <a:spcPct val="0"/>
              </a:spcBef>
            </a:pPr>
            <a:r>
              <a:rPr lang="en-US" sz="3051" spc="-30">
                <a:solidFill>
                  <a:srgbClr val="000000"/>
                </a:solidFill>
                <a:latin typeface="DM Sans"/>
              </a:rPr>
              <a:t>Objectives of PSP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74655" y="2999840"/>
            <a:ext cx="695204" cy="715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7"/>
              </a:lnSpc>
              <a:spcBef>
                <a:spcPct val="0"/>
              </a:spcBef>
            </a:pPr>
            <a:r>
              <a:rPr lang="en-US" sz="4076">
                <a:solidFill>
                  <a:srgbClr val="000000"/>
                </a:solidFill>
                <a:latin typeface="Repo Bold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386856" y="4014443"/>
            <a:ext cx="3191741" cy="51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71"/>
              </a:lnSpc>
              <a:spcBef>
                <a:spcPct val="0"/>
              </a:spcBef>
            </a:pPr>
            <a:r>
              <a:rPr lang="en-US" sz="3051" spc="-30">
                <a:solidFill>
                  <a:srgbClr val="000000"/>
                </a:solidFill>
                <a:latin typeface="DM Sans"/>
              </a:rPr>
              <a:t>PSP Phases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35124" y="2999840"/>
            <a:ext cx="695204" cy="715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7"/>
              </a:lnSpc>
              <a:spcBef>
                <a:spcPct val="0"/>
              </a:spcBef>
            </a:pPr>
            <a:r>
              <a:rPr lang="en-US" sz="4076">
                <a:solidFill>
                  <a:srgbClr val="000000"/>
                </a:solidFill>
                <a:latin typeface="Repo Bold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64911" y="6131462"/>
            <a:ext cx="3191741" cy="51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71"/>
              </a:lnSpc>
              <a:spcBef>
                <a:spcPct val="0"/>
              </a:spcBef>
            </a:pPr>
            <a:r>
              <a:rPr lang="en-US" sz="3051" spc="-30">
                <a:solidFill>
                  <a:srgbClr val="000000"/>
                </a:solidFill>
                <a:latin typeface="DM Sans"/>
              </a:rPr>
              <a:t>PSP Metrics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13179" y="5116859"/>
            <a:ext cx="695204" cy="715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7"/>
              </a:lnSpc>
              <a:spcBef>
                <a:spcPct val="0"/>
              </a:spcBef>
            </a:pPr>
            <a:r>
              <a:rPr lang="en-US" sz="4076">
                <a:solidFill>
                  <a:srgbClr val="000000"/>
                </a:solidFill>
                <a:latin typeface="Repo Bold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26387" y="6131462"/>
            <a:ext cx="3191741" cy="51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71"/>
              </a:lnSpc>
              <a:spcBef>
                <a:spcPct val="0"/>
              </a:spcBef>
            </a:pPr>
            <a:r>
              <a:rPr lang="en-US" sz="3051" spc="-30">
                <a:solidFill>
                  <a:srgbClr val="000000"/>
                </a:solidFill>
                <a:latin typeface="DM Sans"/>
              </a:rPr>
              <a:t>Benefits of PSP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74655" y="5116859"/>
            <a:ext cx="695204" cy="715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7"/>
              </a:lnSpc>
              <a:spcBef>
                <a:spcPct val="0"/>
              </a:spcBef>
            </a:pPr>
            <a:r>
              <a:rPr lang="en-US" sz="4076">
                <a:solidFill>
                  <a:srgbClr val="000000"/>
                </a:solidFill>
                <a:latin typeface="Repo Bold Bold"/>
              </a:rPr>
              <a:t>05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069945" y="6131462"/>
            <a:ext cx="3825563" cy="104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71"/>
              </a:lnSpc>
              <a:spcBef>
                <a:spcPct val="0"/>
              </a:spcBef>
            </a:pPr>
            <a:r>
              <a:rPr lang="en-US" sz="3051" spc="-30">
                <a:solidFill>
                  <a:srgbClr val="000000"/>
                </a:solidFill>
                <a:latin typeface="DM Sans"/>
              </a:rPr>
              <a:t>Challenges and Solution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635124" y="5116859"/>
            <a:ext cx="695204" cy="715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7"/>
              </a:lnSpc>
              <a:spcBef>
                <a:spcPct val="0"/>
              </a:spcBef>
            </a:pPr>
            <a:r>
              <a:rPr lang="en-US" sz="4076">
                <a:solidFill>
                  <a:srgbClr val="000000"/>
                </a:solidFill>
                <a:latin typeface="Repo Bold Bold"/>
              </a:rPr>
              <a:t>06</a:t>
            </a:r>
          </a:p>
        </p:txBody>
      </p:sp>
      <p:sp>
        <p:nvSpPr>
          <p:cNvPr id="29" name="Freeform 29"/>
          <p:cNvSpPr/>
          <p:nvPr/>
        </p:nvSpPr>
        <p:spPr>
          <a:xfrm rot="1683888">
            <a:off x="40236" y="10274295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79872" y="721846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200294">
            <a:off x="-2564391" y="311113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4" y="0"/>
                </a:lnTo>
                <a:lnTo>
                  <a:pt x="8162854" y="4496991"/>
                </a:lnTo>
                <a:lnTo>
                  <a:pt x="0" y="44969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63813" y="129871"/>
            <a:ext cx="11018964" cy="10027258"/>
          </a:xfrm>
          <a:custGeom>
            <a:avLst/>
            <a:gdLst/>
            <a:ahLst/>
            <a:cxnLst/>
            <a:rect l="l" t="t" r="r" b="b"/>
            <a:pathLst>
              <a:path w="11018964" h="10027258">
                <a:moveTo>
                  <a:pt x="0" y="0"/>
                </a:moveTo>
                <a:lnTo>
                  <a:pt x="11018965" y="0"/>
                </a:lnTo>
                <a:lnTo>
                  <a:pt x="11018965" y="10027258"/>
                </a:lnTo>
                <a:lnTo>
                  <a:pt x="0" y="100272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734506" y="-13004"/>
            <a:ext cx="6404087" cy="1110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40"/>
              </a:lnSpc>
              <a:spcBef>
                <a:spcPct val="0"/>
              </a:spcBef>
            </a:pPr>
            <a:r>
              <a:rPr lang="en-US" sz="6386">
                <a:solidFill>
                  <a:srgbClr val="000000"/>
                </a:solidFill>
                <a:latin typeface="Repo Bold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87154" y="3813497"/>
            <a:ext cx="10357377" cy="241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7813" lvl="1" indent="-373907">
              <a:lnSpc>
                <a:spcPts val="4849"/>
              </a:lnSpc>
              <a:buFont typeface="Arial"/>
              <a:buChar char="•"/>
            </a:pPr>
            <a:r>
              <a:rPr lang="en-US" sz="3463" spc="-34">
                <a:solidFill>
                  <a:srgbClr val="000000"/>
                </a:solidFill>
                <a:latin typeface="DM Sans Bold"/>
              </a:rPr>
              <a:t>Purpose</a:t>
            </a:r>
            <a:r>
              <a:rPr lang="en-US" sz="3463" spc="-34">
                <a:solidFill>
                  <a:srgbClr val="000000"/>
                </a:solidFill>
                <a:latin typeface="DM Sans"/>
              </a:rPr>
              <a:t>: The primary goal is to enhance code quality, reduce defects, and bring predictability to project timelines through disciplined personal processes.</a:t>
            </a:r>
          </a:p>
        </p:txBody>
      </p:sp>
      <p:sp>
        <p:nvSpPr>
          <p:cNvPr id="9" name="Freeform 9"/>
          <p:cNvSpPr/>
          <p:nvPr/>
        </p:nvSpPr>
        <p:spPr>
          <a:xfrm rot="1683888">
            <a:off x="14014197" y="6502100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9" y="0"/>
                </a:lnTo>
                <a:lnTo>
                  <a:pt x="1857989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87154" y="1240040"/>
            <a:ext cx="10357377" cy="241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7813" lvl="1" indent="-373907">
              <a:lnSpc>
                <a:spcPts val="4849"/>
              </a:lnSpc>
              <a:buFont typeface="Arial"/>
              <a:buChar char="•"/>
            </a:pPr>
            <a:r>
              <a:rPr lang="en-US" sz="3463" spc="-34">
                <a:solidFill>
                  <a:srgbClr val="000000"/>
                </a:solidFill>
                <a:latin typeface="DM Sans Bold"/>
              </a:rPr>
              <a:t>Defination</a:t>
            </a:r>
            <a:r>
              <a:rPr lang="en-US" sz="3463" spc="-34">
                <a:solidFill>
                  <a:srgbClr val="000000"/>
                </a:solidFill>
                <a:latin typeface="DM Sans"/>
              </a:rPr>
              <a:t>: Personal Software Process (PSP) is a structured framework for software developers to improve individual coding and project management skills.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87154" y="6382994"/>
            <a:ext cx="10357377" cy="241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7813" lvl="1" indent="-373907">
              <a:lnSpc>
                <a:spcPts val="4849"/>
              </a:lnSpc>
              <a:buFont typeface="Arial"/>
              <a:buChar char="•"/>
            </a:pPr>
            <a:r>
              <a:rPr lang="en-US" sz="3463" spc="-34">
                <a:solidFill>
                  <a:srgbClr val="000000"/>
                </a:solidFill>
                <a:latin typeface="DM Sans Bold"/>
              </a:rPr>
              <a:t>Importance</a:t>
            </a:r>
            <a:r>
              <a:rPr lang="en-US" sz="3463" spc="-34">
                <a:solidFill>
                  <a:srgbClr val="000000"/>
                </a:solidFill>
                <a:latin typeface="DM Sans"/>
              </a:rPr>
              <a:t>: In an industry where quality and efficiency are paramount, adopting PSP can significantly contribute to personal and team success in software development.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100000">
            <a:off x="-2169794" y="-116698"/>
            <a:ext cx="7820097" cy="4308162"/>
          </a:xfrm>
          <a:custGeom>
            <a:avLst/>
            <a:gdLst/>
            <a:ahLst/>
            <a:cxnLst/>
            <a:rect l="l" t="t" r="r" b="b"/>
            <a:pathLst>
              <a:path w="7820097" h="4308162">
                <a:moveTo>
                  <a:pt x="0" y="0"/>
                </a:moveTo>
                <a:lnTo>
                  <a:pt x="7820097" y="0"/>
                </a:lnTo>
                <a:lnTo>
                  <a:pt x="7820097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200121" y="1028700"/>
            <a:ext cx="12627755" cy="8229600"/>
            <a:chOff x="0" y="0"/>
            <a:chExt cx="5749832" cy="37472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49832" cy="3747207"/>
            </a:xfrm>
            <a:custGeom>
              <a:avLst/>
              <a:gdLst/>
              <a:ahLst/>
              <a:cxnLst/>
              <a:rect l="l" t="t" r="r" b="b"/>
              <a:pathLst>
                <a:path w="5749832" h="3747207">
                  <a:moveTo>
                    <a:pt x="20845" y="0"/>
                  </a:moveTo>
                  <a:lnTo>
                    <a:pt x="5728987" y="0"/>
                  </a:lnTo>
                  <a:cubicBezTo>
                    <a:pt x="5740499" y="0"/>
                    <a:pt x="5749832" y="9333"/>
                    <a:pt x="5749832" y="20845"/>
                  </a:cubicBezTo>
                  <a:lnTo>
                    <a:pt x="5749832" y="3726362"/>
                  </a:lnTo>
                  <a:cubicBezTo>
                    <a:pt x="5749832" y="3737875"/>
                    <a:pt x="5740499" y="3747207"/>
                    <a:pt x="5728987" y="3747207"/>
                  </a:cubicBezTo>
                  <a:lnTo>
                    <a:pt x="20845" y="3747207"/>
                  </a:lnTo>
                  <a:cubicBezTo>
                    <a:pt x="9333" y="3747207"/>
                    <a:pt x="0" y="3737875"/>
                    <a:pt x="0" y="3726362"/>
                  </a:cubicBezTo>
                  <a:lnTo>
                    <a:pt x="0" y="20845"/>
                  </a:lnTo>
                  <a:cubicBezTo>
                    <a:pt x="0" y="9333"/>
                    <a:pt x="9333" y="0"/>
                    <a:pt x="20845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1236" y="2037383"/>
            <a:ext cx="5456124" cy="1700931"/>
            <a:chOff x="0" y="0"/>
            <a:chExt cx="1962273" cy="6117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62273" cy="611733"/>
            </a:xfrm>
            <a:custGeom>
              <a:avLst/>
              <a:gdLst/>
              <a:ahLst/>
              <a:cxnLst/>
              <a:rect l="l" t="t" r="r" b="b"/>
              <a:pathLst>
                <a:path w="1962273" h="61173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97673" y="4050661"/>
            <a:ext cx="6035818" cy="3727118"/>
          </a:xfrm>
          <a:custGeom>
            <a:avLst/>
            <a:gdLst/>
            <a:ahLst/>
            <a:cxnLst/>
            <a:rect l="l" t="t" r="r" b="b"/>
            <a:pathLst>
              <a:path w="6035818" h="3727118">
                <a:moveTo>
                  <a:pt x="0" y="0"/>
                </a:moveTo>
                <a:lnTo>
                  <a:pt x="6035818" y="0"/>
                </a:lnTo>
                <a:lnTo>
                  <a:pt x="6035818" y="3727118"/>
                </a:lnTo>
                <a:lnTo>
                  <a:pt x="0" y="37271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97673" y="4952195"/>
            <a:ext cx="6163251" cy="202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8568" lvl="1" indent="-249284">
              <a:lnSpc>
                <a:spcPts val="3232"/>
              </a:lnSpc>
              <a:buFont typeface="Arial"/>
              <a:buChar char="•"/>
            </a:pPr>
            <a:r>
              <a:rPr lang="en-US" sz="2309">
                <a:solidFill>
                  <a:srgbClr val="000000"/>
                </a:solidFill>
                <a:latin typeface="DM Sans"/>
              </a:rPr>
              <a:t>Improving indivisual Devloper’s skills</a:t>
            </a:r>
          </a:p>
          <a:p>
            <a:pPr marL="498568" lvl="1" indent="-249284">
              <a:lnSpc>
                <a:spcPts val="3232"/>
              </a:lnSpc>
              <a:buFont typeface="Arial"/>
              <a:buChar char="•"/>
            </a:pPr>
            <a:r>
              <a:rPr lang="en-US" sz="2309">
                <a:solidFill>
                  <a:srgbClr val="000000"/>
                </a:solidFill>
                <a:latin typeface="DM Sans"/>
              </a:rPr>
              <a:t>Enhancing code quality.</a:t>
            </a:r>
          </a:p>
          <a:p>
            <a:pPr marL="498568" lvl="1" indent="-249284">
              <a:lnSpc>
                <a:spcPts val="3232"/>
              </a:lnSpc>
              <a:buFont typeface="Arial"/>
              <a:buChar char="•"/>
            </a:pPr>
            <a:r>
              <a:rPr lang="en-US" sz="2309">
                <a:solidFill>
                  <a:srgbClr val="000000"/>
                </a:solidFill>
                <a:latin typeface="DM Sans"/>
              </a:rPr>
              <a:t>Reducing defects and error.</a:t>
            </a:r>
          </a:p>
          <a:p>
            <a:pPr marL="498568" lvl="1" indent="-249284">
              <a:lnSpc>
                <a:spcPts val="3232"/>
              </a:lnSpc>
              <a:buFont typeface="Arial"/>
              <a:buChar char="•"/>
            </a:pPr>
            <a:r>
              <a:rPr lang="en-US" sz="2309">
                <a:solidFill>
                  <a:srgbClr val="000000"/>
                </a:solidFill>
                <a:latin typeface="DM Sans"/>
              </a:rPr>
              <a:t>Ensuring better predictabilty in project timelines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2922" y="2145700"/>
            <a:ext cx="5025319" cy="117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68"/>
              </a:lnSpc>
              <a:spcBef>
                <a:spcPct val="0"/>
              </a:spcBef>
            </a:pPr>
            <a:r>
              <a:rPr lang="en-US" sz="6763">
                <a:solidFill>
                  <a:srgbClr val="000000"/>
                </a:solidFill>
                <a:latin typeface="Repo Bold Bold"/>
              </a:rPr>
              <a:t>Objectives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544906" y="1380431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2533475">
            <a:off x="14989125" y="8345099"/>
            <a:ext cx="3896408" cy="2146567"/>
          </a:xfrm>
          <a:custGeom>
            <a:avLst/>
            <a:gdLst/>
            <a:ahLst/>
            <a:cxnLst/>
            <a:rect l="l" t="t" r="r" b="b"/>
            <a:pathLst>
              <a:path w="3896408" h="2146567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533491" y="2698936"/>
            <a:ext cx="5104275" cy="284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719" lvl="1" indent="-248359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spc="-23">
                <a:solidFill>
                  <a:srgbClr val="000000"/>
                </a:solidFill>
                <a:latin typeface="DM Sans Italics"/>
              </a:rPr>
              <a:t>Emphasiz</a:t>
            </a:r>
            <a:r>
              <a:rPr lang="en-US" sz="2300" u="none" strike="noStrike" spc="-23">
                <a:solidFill>
                  <a:srgbClr val="000000"/>
                </a:solidFill>
                <a:latin typeface="DM Sans Italics"/>
              </a:rPr>
              <a:t>es personal skill development in coding, design, testing, and project management.</a:t>
            </a:r>
          </a:p>
          <a:p>
            <a:pPr marL="496719" lvl="1" indent="-248359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u="none" strike="noStrike" spc="-23">
                <a:solidFill>
                  <a:srgbClr val="000000"/>
                </a:solidFill>
                <a:latin typeface="DM Sans Italics"/>
              </a:rPr>
              <a:t>Aims to empower developers with a structured approach to enhance their expertise.</a:t>
            </a:r>
          </a:p>
          <a:p>
            <a:pPr marL="0" lvl="0" indent="0">
              <a:lnSpc>
                <a:spcPts val="3220"/>
              </a:lnSpc>
              <a:spcBef>
                <a:spcPct val="0"/>
              </a:spcBef>
            </a:pPr>
            <a:endParaRPr lang="en-US" sz="2300" u="none" strike="noStrike" spc="-23">
              <a:solidFill>
                <a:srgbClr val="000000"/>
              </a:solidFill>
              <a:latin typeface="DM Sans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533491" y="1313756"/>
            <a:ext cx="4709152" cy="1198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9"/>
              </a:lnSpc>
              <a:spcBef>
                <a:spcPct val="0"/>
              </a:spcBef>
            </a:pPr>
            <a:r>
              <a:rPr lang="en-US" sz="3449">
                <a:solidFill>
                  <a:srgbClr val="000000"/>
                </a:solidFill>
                <a:latin typeface="DM Sans Bold"/>
              </a:rPr>
              <a:t>Improving indivisual Devloper’s skills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896922" y="2698936"/>
            <a:ext cx="5104275" cy="243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719" lvl="1" indent="-248359">
              <a:lnSpc>
                <a:spcPts val="3220"/>
              </a:lnSpc>
              <a:buFont typeface="Arial"/>
              <a:buChar char="•"/>
            </a:pPr>
            <a:r>
              <a:rPr lang="en-US" sz="2300" spc="-23">
                <a:solidFill>
                  <a:srgbClr val="000000"/>
                </a:solidFill>
                <a:latin typeface="DM Sans Italics"/>
              </a:rPr>
              <a:t>Focuses on producing high-quality, error-free code through rigorous personal processes.</a:t>
            </a:r>
          </a:p>
          <a:p>
            <a:pPr marL="496719" lvl="1" indent="-248359">
              <a:lnSpc>
                <a:spcPts val="3220"/>
              </a:lnSpc>
              <a:buFont typeface="Arial"/>
              <a:buChar char="•"/>
            </a:pPr>
            <a:r>
              <a:rPr lang="en-US" sz="2300" spc="-23">
                <a:solidFill>
                  <a:srgbClr val="000000"/>
                </a:solidFill>
                <a:latin typeface="DM Sans Italics"/>
              </a:rPr>
              <a:t>Encourages adherence to coding standards and best practices.</a:t>
            </a:r>
          </a:p>
          <a:p>
            <a:pPr marL="0" lvl="0" indent="0">
              <a:lnSpc>
                <a:spcPts val="3220"/>
              </a:lnSpc>
              <a:spcBef>
                <a:spcPct val="0"/>
              </a:spcBef>
            </a:pPr>
            <a:endParaRPr lang="en-US" sz="2300" spc="-23">
              <a:solidFill>
                <a:srgbClr val="000000"/>
              </a:solidFill>
              <a:latin typeface="DM Sans Itali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896922" y="1313756"/>
            <a:ext cx="4709152" cy="1198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9"/>
              </a:lnSpc>
              <a:spcBef>
                <a:spcPct val="0"/>
              </a:spcBef>
            </a:pPr>
            <a:r>
              <a:rPr lang="en-US" sz="3449">
                <a:solidFill>
                  <a:srgbClr val="000000"/>
                </a:solidFill>
                <a:latin typeface="DM Sans Bold"/>
              </a:rPr>
              <a:t>Enhancing code quality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31052" y="5281759"/>
            <a:ext cx="5476025" cy="58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9"/>
              </a:lnSpc>
              <a:spcBef>
                <a:spcPct val="0"/>
              </a:spcBef>
            </a:pPr>
            <a:r>
              <a:rPr lang="en-US" sz="3449">
                <a:solidFill>
                  <a:srgbClr val="000000"/>
                </a:solidFill>
                <a:latin typeface="DM Sans Bold"/>
              </a:rPr>
              <a:t>Enhancing code quality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31052" y="5866595"/>
            <a:ext cx="5104275" cy="284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719" lvl="1" indent="-248359">
              <a:lnSpc>
                <a:spcPts val="3220"/>
              </a:lnSpc>
              <a:buFont typeface="Arial"/>
              <a:buChar char="•"/>
            </a:pPr>
            <a:r>
              <a:rPr lang="en-US" sz="2300" spc="-23">
                <a:solidFill>
                  <a:srgbClr val="000000"/>
                </a:solidFill>
                <a:latin typeface="DM Sans Italics"/>
              </a:rPr>
              <a:t>Aims to minimize defects by implementing comprehensive testing practices at the individual developer level.</a:t>
            </a:r>
          </a:p>
          <a:p>
            <a:pPr marL="496719" lvl="1" indent="-248359">
              <a:lnSpc>
                <a:spcPts val="3220"/>
              </a:lnSpc>
              <a:buFont typeface="Arial"/>
              <a:buChar char="•"/>
            </a:pPr>
            <a:r>
              <a:rPr lang="en-US" sz="2300" spc="-23">
                <a:solidFill>
                  <a:srgbClr val="000000"/>
                </a:solidFill>
                <a:latin typeface="DM Sans Italics"/>
              </a:rPr>
              <a:t>Promotes proactive defect identification and correction.</a:t>
            </a:r>
          </a:p>
          <a:p>
            <a:pPr marL="0" lvl="0" indent="0">
              <a:lnSpc>
                <a:spcPts val="3220"/>
              </a:lnSpc>
              <a:spcBef>
                <a:spcPct val="0"/>
              </a:spcBef>
            </a:pPr>
            <a:endParaRPr lang="en-US" sz="2300" spc="-23">
              <a:solidFill>
                <a:srgbClr val="000000"/>
              </a:solidFill>
              <a:latin typeface="DM Sans Itali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035352" y="4933145"/>
            <a:ext cx="5476025" cy="1807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9"/>
              </a:lnSpc>
              <a:spcBef>
                <a:spcPct val="0"/>
              </a:spcBef>
            </a:pPr>
            <a:r>
              <a:rPr lang="en-US" sz="3449">
                <a:solidFill>
                  <a:srgbClr val="000000"/>
                </a:solidFill>
                <a:latin typeface="DM Sans Bold"/>
              </a:rPr>
              <a:t>Ensuring Better Predictability in Project Timelines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35352" y="6693368"/>
            <a:ext cx="5104275" cy="243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719" lvl="1" indent="-248359">
              <a:lnSpc>
                <a:spcPts val="3220"/>
              </a:lnSpc>
              <a:buFont typeface="Arial"/>
              <a:buChar char="•"/>
            </a:pPr>
            <a:r>
              <a:rPr lang="en-US" sz="2300" spc="-23">
                <a:solidFill>
                  <a:srgbClr val="000000"/>
                </a:solidFill>
                <a:latin typeface="DM Sans Italics"/>
              </a:rPr>
              <a:t>Provides a disciplined approach to project planning, estimating, and tracking.</a:t>
            </a:r>
          </a:p>
          <a:p>
            <a:pPr marL="496719" lvl="1" indent="-248359">
              <a:lnSpc>
                <a:spcPts val="3220"/>
              </a:lnSpc>
              <a:buFont typeface="Arial"/>
              <a:buChar char="•"/>
            </a:pPr>
            <a:r>
              <a:rPr lang="en-US" sz="2300" spc="-23">
                <a:solidFill>
                  <a:srgbClr val="000000"/>
                </a:solidFill>
                <a:latin typeface="DM Sans Italics"/>
              </a:rPr>
              <a:t>Strives to bring predictability and reliability to project schedules.</a:t>
            </a:r>
          </a:p>
          <a:p>
            <a:pPr marL="0" lvl="0" indent="0">
              <a:lnSpc>
                <a:spcPts val="3220"/>
              </a:lnSpc>
              <a:spcBef>
                <a:spcPct val="0"/>
              </a:spcBef>
            </a:pPr>
            <a:endParaRPr lang="en-US" sz="2300" spc="-23">
              <a:solidFill>
                <a:srgbClr val="000000"/>
              </a:solidFill>
              <a:latin typeface="DM Sans Itali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79324" y="0"/>
            <a:ext cx="14508676" cy="9999302"/>
            <a:chOff x="0" y="0"/>
            <a:chExt cx="6606277" cy="4553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6277" cy="4553011"/>
            </a:xfrm>
            <a:custGeom>
              <a:avLst/>
              <a:gdLst/>
              <a:ahLst/>
              <a:cxnLst/>
              <a:rect l="l" t="t" r="r" b="b"/>
              <a:pathLst>
                <a:path w="6606277" h="4553011">
                  <a:moveTo>
                    <a:pt x="18143" y="0"/>
                  </a:moveTo>
                  <a:lnTo>
                    <a:pt x="6588134" y="0"/>
                  </a:lnTo>
                  <a:cubicBezTo>
                    <a:pt x="6598154" y="0"/>
                    <a:pt x="6606277" y="8123"/>
                    <a:pt x="6606277" y="18143"/>
                  </a:cubicBezTo>
                  <a:lnTo>
                    <a:pt x="6606277" y="4534868"/>
                  </a:lnTo>
                  <a:cubicBezTo>
                    <a:pt x="6606277" y="4539680"/>
                    <a:pt x="6604365" y="4544295"/>
                    <a:pt x="6600963" y="4547697"/>
                  </a:cubicBezTo>
                  <a:cubicBezTo>
                    <a:pt x="6597560" y="4551099"/>
                    <a:pt x="6592946" y="4553011"/>
                    <a:pt x="6588134" y="4553011"/>
                  </a:cubicBezTo>
                  <a:lnTo>
                    <a:pt x="18143" y="4553011"/>
                  </a:lnTo>
                  <a:cubicBezTo>
                    <a:pt x="8123" y="4553011"/>
                    <a:pt x="0" y="4544888"/>
                    <a:pt x="0" y="4534868"/>
                  </a:cubicBezTo>
                  <a:lnTo>
                    <a:pt x="0" y="18143"/>
                  </a:lnTo>
                  <a:cubicBezTo>
                    <a:pt x="0" y="8123"/>
                    <a:pt x="8123" y="0"/>
                    <a:pt x="18143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836118" y="5739678"/>
            <a:ext cx="4161073" cy="4161073"/>
          </a:xfrm>
          <a:custGeom>
            <a:avLst/>
            <a:gdLst/>
            <a:ahLst/>
            <a:cxnLst/>
            <a:rect l="l" t="t" r="r" b="b"/>
            <a:pathLst>
              <a:path w="4161073" h="4161073">
                <a:moveTo>
                  <a:pt x="0" y="0"/>
                </a:moveTo>
                <a:lnTo>
                  <a:pt x="4161073" y="0"/>
                </a:lnTo>
                <a:lnTo>
                  <a:pt x="4161073" y="4161074"/>
                </a:lnTo>
                <a:lnTo>
                  <a:pt x="0" y="41610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836118" y="31181"/>
            <a:ext cx="4150788" cy="4150788"/>
          </a:xfrm>
          <a:custGeom>
            <a:avLst/>
            <a:gdLst/>
            <a:ahLst/>
            <a:cxnLst/>
            <a:rect l="l" t="t" r="r" b="b"/>
            <a:pathLst>
              <a:path w="4150788" h="4150788">
                <a:moveTo>
                  <a:pt x="0" y="0"/>
                </a:moveTo>
                <a:lnTo>
                  <a:pt x="4150788" y="0"/>
                </a:lnTo>
                <a:lnTo>
                  <a:pt x="4150788" y="4150789"/>
                </a:lnTo>
                <a:lnTo>
                  <a:pt x="0" y="4150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772997" y="0"/>
            <a:ext cx="4181970" cy="4181970"/>
          </a:xfrm>
          <a:custGeom>
            <a:avLst/>
            <a:gdLst/>
            <a:ahLst/>
            <a:cxnLst/>
            <a:rect l="l" t="t" r="r" b="b"/>
            <a:pathLst>
              <a:path w="4181970" h="4181970">
                <a:moveTo>
                  <a:pt x="0" y="0"/>
                </a:moveTo>
                <a:lnTo>
                  <a:pt x="4181970" y="0"/>
                </a:lnTo>
                <a:lnTo>
                  <a:pt x="4181970" y="4181970"/>
                </a:lnTo>
                <a:lnTo>
                  <a:pt x="0" y="41819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358815" y="547977"/>
            <a:ext cx="912582" cy="228145"/>
          </a:xfrm>
          <a:custGeom>
            <a:avLst/>
            <a:gdLst/>
            <a:ahLst/>
            <a:cxnLst/>
            <a:rect l="l" t="t" r="r" b="b"/>
            <a:pathLst>
              <a:path w="912582" h="228145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820148" y="3068106"/>
            <a:ext cx="4150788" cy="4150788"/>
          </a:xfrm>
          <a:custGeom>
            <a:avLst/>
            <a:gdLst/>
            <a:ahLst/>
            <a:cxnLst/>
            <a:rect l="l" t="t" r="r" b="b"/>
            <a:pathLst>
              <a:path w="4150788" h="4150788">
                <a:moveTo>
                  <a:pt x="0" y="0"/>
                </a:moveTo>
                <a:lnTo>
                  <a:pt x="4150788" y="0"/>
                </a:lnTo>
                <a:lnTo>
                  <a:pt x="4150788" y="4150788"/>
                </a:lnTo>
                <a:lnTo>
                  <a:pt x="0" y="41507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772997" y="5749963"/>
            <a:ext cx="4150788" cy="4150788"/>
          </a:xfrm>
          <a:custGeom>
            <a:avLst/>
            <a:gdLst/>
            <a:ahLst/>
            <a:cxnLst/>
            <a:rect l="l" t="t" r="r" b="b"/>
            <a:pathLst>
              <a:path w="4150788" h="4150788">
                <a:moveTo>
                  <a:pt x="0" y="0"/>
                </a:moveTo>
                <a:lnTo>
                  <a:pt x="4150788" y="0"/>
                </a:lnTo>
                <a:lnTo>
                  <a:pt x="4150788" y="4150789"/>
                </a:lnTo>
                <a:lnTo>
                  <a:pt x="0" y="41507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4215133"/>
            <a:ext cx="5250413" cy="1700931"/>
            <a:chOff x="0" y="0"/>
            <a:chExt cx="1888290" cy="6117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88290" cy="611733"/>
            </a:xfrm>
            <a:custGeom>
              <a:avLst/>
              <a:gdLst/>
              <a:ahLst/>
              <a:cxnLst/>
              <a:rect l="l" t="t" r="r" b="b"/>
              <a:pathLst>
                <a:path w="1888290" h="611733">
                  <a:moveTo>
                    <a:pt x="50134" y="0"/>
                  </a:moveTo>
                  <a:lnTo>
                    <a:pt x="1838156" y="0"/>
                  </a:lnTo>
                  <a:cubicBezTo>
                    <a:pt x="1851452" y="0"/>
                    <a:pt x="1864204" y="5282"/>
                    <a:pt x="1873606" y="14684"/>
                  </a:cubicBezTo>
                  <a:cubicBezTo>
                    <a:pt x="1883008" y="24086"/>
                    <a:pt x="1888290" y="36838"/>
                    <a:pt x="1888290" y="50134"/>
                  </a:cubicBezTo>
                  <a:lnTo>
                    <a:pt x="1888290" y="561599"/>
                  </a:lnTo>
                  <a:cubicBezTo>
                    <a:pt x="1888290" y="589287"/>
                    <a:pt x="1865844" y="611733"/>
                    <a:pt x="1838156" y="611733"/>
                  </a:cubicBezTo>
                  <a:lnTo>
                    <a:pt x="50134" y="611733"/>
                  </a:lnTo>
                  <a:cubicBezTo>
                    <a:pt x="36838" y="611733"/>
                    <a:pt x="24086" y="606451"/>
                    <a:pt x="14684" y="597049"/>
                  </a:cubicBezTo>
                  <a:cubicBezTo>
                    <a:pt x="5282" y="587647"/>
                    <a:pt x="0" y="574895"/>
                    <a:pt x="0" y="561599"/>
                  </a:cubicBezTo>
                  <a:lnTo>
                    <a:pt x="0" y="50134"/>
                  </a:lnTo>
                  <a:cubicBezTo>
                    <a:pt x="0" y="36838"/>
                    <a:pt x="5282" y="24086"/>
                    <a:pt x="14684" y="14684"/>
                  </a:cubicBezTo>
                  <a:cubicBezTo>
                    <a:pt x="24086" y="5282"/>
                    <a:pt x="36838" y="0"/>
                    <a:pt x="50134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7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1158047">
            <a:off x="2909158" y="3011756"/>
            <a:ext cx="2899314" cy="1309640"/>
          </a:xfrm>
          <a:custGeom>
            <a:avLst/>
            <a:gdLst/>
            <a:ahLst/>
            <a:cxnLst/>
            <a:rect l="l" t="t" r="r" b="b"/>
            <a:pathLst>
              <a:path w="2899314" h="1309640">
                <a:moveTo>
                  <a:pt x="0" y="0"/>
                </a:moveTo>
                <a:lnTo>
                  <a:pt x="2899314" y="0"/>
                </a:lnTo>
                <a:lnTo>
                  <a:pt x="2899314" y="1309641"/>
                </a:lnTo>
                <a:lnTo>
                  <a:pt x="0" y="13096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12547" y="4342594"/>
            <a:ext cx="5025319" cy="117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68"/>
              </a:lnSpc>
              <a:spcBef>
                <a:spcPct val="0"/>
              </a:spcBef>
            </a:pPr>
            <a:r>
              <a:rPr lang="en-US" sz="6763">
                <a:solidFill>
                  <a:srgbClr val="000000"/>
                </a:solidFill>
                <a:latin typeface="Repo Bold Bold"/>
              </a:rPr>
              <a:t>PSP Phases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46402" y="728498"/>
            <a:ext cx="4150788" cy="358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720" lvl="1" indent="-248360">
              <a:lnSpc>
                <a:spcPts val="3220"/>
              </a:lnSpc>
              <a:buFont typeface="Arial"/>
              <a:buChar char="•"/>
            </a:pPr>
            <a:r>
              <a:rPr lang="en-US" sz="2300" spc="-23">
                <a:solidFill>
                  <a:srgbClr val="000000"/>
                </a:solidFill>
                <a:latin typeface="DM Sans Bold Italics"/>
              </a:rPr>
              <a:t>Definition</a:t>
            </a:r>
            <a:r>
              <a:rPr lang="en-US" sz="2300" spc="-23">
                <a:solidFill>
                  <a:srgbClr val="000000"/>
                </a:solidFill>
                <a:latin typeface="DM Sans Italics"/>
              </a:rPr>
              <a:t>: Involves defining project goals and Find resources and time.</a:t>
            </a:r>
          </a:p>
          <a:p>
            <a:pPr marL="496720" lvl="1" indent="-248360">
              <a:lnSpc>
                <a:spcPts val="3220"/>
              </a:lnSpc>
              <a:buFont typeface="Arial"/>
              <a:buChar char="•"/>
            </a:pPr>
            <a:r>
              <a:rPr lang="en-US" sz="2300" spc="-23">
                <a:solidFill>
                  <a:srgbClr val="000000"/>
                </a:solidFill>
                <a:latin typeface="DM Sans Bold Italics"/>
              </a:rPr>
              <a:t>Objectives</a:t>
            </a:r>
            <a:r>
              <a:rPr lang="en-US" sz="2300" spc="-23">
                <a:solidFill>
                  <a:srgbClr val="000000"/>
                </a:solidFill>
                <a:latin typeface="DM Sans Italics"/>
              </a:rPr>
              <a:t>: Set clear objectives, identify potential risks, and establish a roadmap for the development process.</a:t>
            </a:r>
          </a:p>
          <a:p>
            <a:pPr marL="0" lvl="0" indent="0">
              <a:lnSpc>
                <a:spcPts val="3220"/>
              </a:lnSpc>
              <a:spcBef>
                <a:spcPct val="0"/>
              </a:spcBef>
            </a:pPr>
            <a:endParaRPr lang="en-US" sz="2300" spc="-23">
              <a:solidFill>
                <a:srgbClr val="000000"/>
              </a:solidFill>
              <a:latin typeface="DM Sans Itali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970936" y="728498"/>
            <a:ext cx="4150788" cy="358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720" lvl="1" indent="-248360">
              <a:lnSpc>
                <a:spcPts val="3220"/>
              </a:lnSpc>
              <a:buFont typeface="Arial"/>
              <a:buChar char="•"/>
            </a:pPr>
            <a:r>
              <a:rPr lang="en-US" sz="2300" spc="-23">
                <a:solidFill>
                  <a:srgbClr val="000000"/>
                </a:solidFill>
                <a:latin typeface="DM Sans Bold Italics"/>
              </a:rPr>
              <a:t>Definition</a:t>
            </a:r>
            <a:r>
              <a:rPr lang="en-US" sz="2300" spc="-23">
                <a:solidFill>
                  <a:srgbClr val="000000"/>
                </a:solidFill>
                <a:latin typeface="DM Sans Italics"/>
              </a:rPr>
              <a:t>: Creating detailed design specifications based on project requirements.</a:t>
            </a:r>
          </a:p>
          <a:p>
            <a:pPr marL="496720" lvl="1" indent="-248360">
              <a:lnSpc>
                <a:spcPts val="3220"/>
              </a:lnSpc>
              <a:buFont typeface="Arial"/>
              <a:buChar char="•"/>
            </a:pPr>
            <a:r>
              <a:rPr lang="en-US" sz="2300" spc="-23">
                <a:solidFill>
                  <a:srgbClr val="000000"/>
                </a:solidFill>
                <a:latin typeface="DM Sans Bold Italics"/>
              </a:rPr>
              <a:t>Objectives</a:t>
            </a:r>
            <a:r>
              <a:rPr lang="en-US" sz="2300" spc="-23">
                <a:solidFill>
                  <a:srgbClr val="000000"/>
                </a:solidFill>
                <a:latin typeface="DM Sans Italics"/>
              </a:rPr>
              <a:t>: Develop a blueprint for coding, Challenges and plan for efficient implementation.</a:t>
            </a:r>
          </a:p>
          <a:p>
            <a:pPr marL="0" lvl="0" indent="0">
              <a:lnSpc>
                <a:spcPts val="3220"/>
              </a:lnSpc>
              <a:spcBef>
                <a:spcPct val="0"/>
              </a:spcBef>
            </a:pPr>
            <a:endParaRPr lang="en-US" sz="2300" spc="-23">
              <a:solidFill>
                <a:srgbClr val="000000"/>
              </a:solidFill>
              <a:latin typeface="DM Sans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828233" y="3723666"/>
            <a:ext cx="4150788" cy="358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720" lvl="1" indent="-248360">
              <a:lnSpc>
                <a:spcPts val="3220"/>
              </a:lnSpc>
              <a:buFont typeface="Arial"/>
              <a:buChar char="•"/>
            </a:pPr>
            <a:r>
              <a:rPr lang="en-US" sz="2300" spc="-23">
                <a:solidFill>
                  <a:srgbClr val="000000"/>
                </a:solidFill>
                <a:latin typeface="DM Sans Bold Italics"/>
              </a:rPr>
              <a:t>Definition</a:t>
            </a:r>
            <a:r>
              <a:rPr lang="en-US" sz="2300" spc="-23">
                <a:solidFill>
                  <a:srgbClr val="000000"/>
                </a:solidFill>
                <a:latin typeface="DM Sans Italics"/>
              </a:rPr>
              <a:t>: Executing various test cases to identify and fix defects.</a:t>
            </a:r>
          </a:p>
          <a:p>
            <a:pPr marL="496720" lvl="1" indent="-248360">
              <a:lnSpc>
                <a:spcPts val="3220"/>
              </a:lnSpc>
              <a:buFont typeface="Arial"/>
              <a:buChar char="•"/>
            </a:pPr>
            <a:r>
              <a:rPr lang="en-US" sz="2300" spc="-23">
                <a:solidFill>
                  <a:srgbClr val="000000"/>
                </a:solidFill>
                <a:latin typeface="DM Sans Bold Italics"/>
              </a:rPr>
              <a:t>Objectives</a:t>
            </a:r>
            <a:r>
              <a:rPr lang="en-US" sz="2300" spc="-23">
                <a:solidFill>
                  <a:srgbClr val="000000"/>
                </a:solidFill>
                <a:latin typeface="DM Sans Italics"/>
              </a:rPr>
              <a:t>: Test the code to minimize defects, verify functionality, and ensure the software meets specified requirements.</a:t>
            </a:r>
          </a:p>
          <a:p>
            <a:pPr marL="0" lvl="0" indent="0">
              <a:lnSpc>
                <a:spcPts val="3220"/>
              </a:lnSpc>
              <a:spcBef>
                <a:spcPct val="0"/>
              </a:spcBef>
            </a:pPr>
            <a:endParaRPr lang="en-US" sz="2300" spc="-23">
              <a:solidFill>
                <a:srgbClr val="000000"/>
              </a:solidFill>
              <a:latin typeface="DM Sans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846402" y="6599334"/>
            <a:ext cx="4150788" cy="358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720" lvl="1" indent="-248360">
              <a:lnSpc>
                <a:spcPts val="3220"/>
              </a:lnSpc>
              <a:buFont typeface="Arial"/>
              <a:buChar char="•"/>
            </a:pPr>
            <a:r>
              <a:rPr lang="en-US" sz="2300" spc="-23">
                <a:solidFill>
                  <a:srgbClr val="000000"/>
                </a:solidFill>
                <a:latin typeface="DM Sans Bold Italics"/>
              </a:rPr>
              <a:t>Definition</a:t>
            </a:r>
            <a:r>
              <a:rPr lang="en-US" sz="2300" spc="-23">
                <a:solidFill>
                  <a:srgbClr val="000000"/>
                </a:solidFill>
                <a:latin typeface="DM Sans Italics"/>
              </a:rPr>
              <a:t>: Writing code based on the established design specifications.</a:t>
            </a:r>
          </a:p>
          <a:p>
            <a:pPr marL="496720" lvl="1" indent="-248360">
              <a:lnSpc>
                <a:spcPts val="3220"/>
              </a:lnSpc>
              <a:buFont typeface="Arial"/>
              <a:buChar char="•"/>
            </a:pPr>
            <a:r>
              <a:rPr lang="en-US" sz="2300" spc="-23">
                <a:solidFill>
                  <a:srgbClr val="000000"/>
                </a:solidFill>
                <a:latin typeface="DM Sans Bold Italics"/>
              </a:rPr>
              <a:t>Objectives</a:t>
            </a:r>
            <a:r>
              <a:rPr lang="en-US" sz="2300" spc="-23">
                <a:solidFill>
                  <a:srgbClr val="000000"/>
                </a:solidFill>
                <a:latin typeface="DM Sans Italics"/>
              </a:rPr>
              <a:t>: Implement coding standards, ensure clarity and efficiency in code, and adhere to best practices.</a:t>
            </a:r>
          </a:p>
          <a:p>
            <a:pPr marL="0" lvl="0" indent="0">
              <a:lnSpc>
                <a:spcPts val="3220"/>
              </a:lnSpc>
              <a:spcBef>
                <a:spcPct val="0"/>
              </a:spcBef>
            </a:pPr>
            <a:endParaRPr lang="en-US" sz="2300" spc="-23">
              <a:solidFill>
                <a:srgbClr val="000000"/>
              </a:solidFill>
              <a:latin typeface="DM Sans Itali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772997" y="6622395"/>
            <a:ext cx="4150788" cy="318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720" lvl="1" indent="-248360">
              <a:lnSpc>
                <a:spcPts val="3220"/>
              </a:lnSpc>
              <a:buFont typeface="Arial"/>
              <a:buChar char="•"/>
            </a:pPr>
            <a:r>
              <a:rPr lang="en-US" sz="2300" spc="-23">
                <a:solidFill>
                  <a:srgbClr val="000000"/>
                </a:solidFill>
                <a:latin typeface="DM Sans Bold Italics"/>
              </a:rPr>
              <a:t>Definition</a:t>
            </a:r>
            <a:r>
              <a:rPr lang="en-US" sz="2300" spc="-23">
                <a:solidFill>
                  <a:srgbClr val="000000"/>
                </a:solidFill>
                <a:latin typeface="DM Sans Italics"/>
              </a:rPr>
              <a:t>: Building and compiling the code to check for syntax errors.</a:t>
            </a:r>
          </a:p>
          <a:p>
            <a:pPr marL="496720" lvl="1" indent="-248360">
              <a:lnSpc>
                <a:spcPts val="3220"/>
              </a:lnSpc>
              <a:buFont typeface="Arial"/>
              <a:buChar char="•"/>
            </a:pPr>
            <a:r>
              <a:rPr lang="en-US" sz="2300" spc="-23">
                <a:solidFill>
                  <a:srgbClr val="000000"/>
                </a:solidFill>
                <a:latin typeface="DM Sans Bold Italics"/>
              </a:rPr>
              <a:t>Objectives</a:t>
            </a:r>
            <a:r>
              <a:rPr lang="en-US" sz="2300" spc="-23">
                <a:solidFill>
                  <a:srgbClr val="000000"/>
                </a:solidFill>
                <a:latin typeface="DM Sans Italics"/>
              </a:rPr>
              <a:t>: Ensure the code is error-free at a basic level and ready for further testing.</a:t>
            </a:r>
          </a:p>
          <a:p>
            <a:pPr marL="0" lvl="0" indent="0">
              <a:lnSpc>
                <a:spcPts val="3220"/>
              </a:lnSpc>
              <a:spcBef>
                <a:spcPct val="0"/>
              </a:spcBef>
            </a:pPr>
            <a:endParaRPr lang="en-US" sz="2300" spc="-23">
              <a:solidFill>
                <a:srgbClr val="000000"/>
              </a:solidFill>
              <a:latin typeface="DM Sans Itali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846402" y="-54544"/>
            <a:ext cx="2924555" cy="68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10"/>
              </a:lnSpc>
              <a:spcBef>
                <a:spcPct val="0"/>
              </a:spcBef>
            </a:pPr>
            <a:r>
              <a:rPr lang="en-US" sz="3935">
                <a:solidFill>
                  <a:srgbClr val="000000"/>
                </a:solidFill>
                <a:latin typeface="Repo Bold Bold"/>
              </a:rPr>
              <a:t>Planning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04178" y="-54544"/>
            <a:ext cx="2924555" cy="68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10"/>
              </a:lnSpc>
              <a:spcBef>
                <a:spcPct val="0"/>
              </a:spcBef>
            </a:pPr>
            <a:r>
              <a:rPr lang="en-US" sz="3935">
                <a:solidFill>
                  <a:srgbClr val="000000"/>
                </a:solidFill>
                <a:latin typeface="Repo Bold Bold"/>
              </a:rPr>
              <a:t>Design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804178" y="5664238"/>
            <a:ext cx="2924555" cy="68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10"/>
              </a:lnSpc>
              <a:spcBef>
                <a:spcPct val="0"/>
              </a:spcBef>
            </a:pPr>
            <a:r>
              <a:rPr lang="en-US" sz="3935">
                <a:solidFill>
                  <a:srgbClr val="000000"/>
                </a:solidFill>
                <a:latin typeface="Repo Bold Bold"/>
              </a:rPr>
              <a:t>Compile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20148" y="2982381"/>
            <a:ext cx="2924555" cy="68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10"/>
              </a:lnSpc>
              <a:spcBef>
                <a:spcPct val="0"/>
              </a:spcBef>
            </a:pPr>
            <a:r>
              <a:rPr lang="en-US" sz="3935">
                <a:solidFill>
                  <a:srgbClr val="000000"/>
                </a:solidFill>
                <a:latin typeface="Repo Bold Bold"/>
              </a:rPr>
              <a:t>Test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846402" y="5819889"/>
            <a:ext cx="2924555" cy="68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10"/>
              </a:lnSpc>
              <a:spcBef>
                <a:spcPct val="0"/>
              </a:spcBef>
            </a:pPr>
            <a:r>
              <a:rPr lang="en-US" sz="3935">
                <a:solidFill>
                  <a:srgbClr val="000000"/>
                </a:solidFill>
                <a:latin typeface="Repo Bold Bold"/>
              </a:rPr>
              <a:t>Code</a:t>
            </a:r>
          </a:p>
        </p:txBody>
      </p:sp>
      <p:sp>
        <p:nvSpPr>
          <p:cNvPr id="27" name="Freeform 27"/>
          <p:cNvSpPr/>
          <p:nvPr/>
        </p:nvSpPr>
        <p:spPr>
          <a:xfrm>
            <a:off x="5025319" y="4827310"/>
            <a:ext cx="1386037" cy="632380"/>
          </a:xfrm>
          <a:custGeom>
            <a:avLst/>
            <a:gdLst/>
            <a:ahLst/>
            <a:cxnLst/>
            <a:rect l="l" t="t" r="r" b="b"/>
            <a:pathLst>
              <a:path w="1386037" h="632380">
                <a:moveTo>
                  <a:pt x="0" y="0"/>
                </a:moveTo>
                <a:lnTo>
                  <a:pt x="1386037" y="0"/>
                </a:lnTo>
                <a:lnTo>
                  <a:pt x="1386037" y="632380"/>
                </a:lnTo>
                <a:lnTo>
                  <a:pt x="0" y="6323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717892" flipV="1">
            <a:off x="2918730" y="6129809"/>
            <a:ext cx="2899314" cy="1309640"/>
          </a:xfrm>
          <a:custGeom>
            <a:avLst/>
            <a:gdLst/>
            <a:ahLst/>
            <a:cxnLst/>
            <a:rect l="l" t="t" r="r" b="b"/>
            <a:pathLst>
              <a:path w="2899314" h="1309640">
                <a:moveTo>
                  <a:pt x="0" y="1309641"/>
                </a:moveTo>
                <a:lnTo>
                  <a:pt x="2899314" y="1309641"/>
                </a:lnTo>
                <a:lnTo>
                  <a:pt x="2899314" y="0"/>
                </a:lnTo>
                <a:lnTo>
                  <a:pt x="0" y="0"/>
                </a:lnTo>
                <a:lnTo>
                  <a:pt x="0" y="1309641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1683888">
            <a:off x="-795389" y="-1158113"/>
            <a:ext cx="2635955" cy="5641148"/>
          </a:xfrm>
          <a:custGeom>
            <a:avLst/>
            <a:gdLst/>
            <a:ahLst/>
            <a:cxnLst/>
            <a:rect l="l" t="t" r="r" b="b"/>
            <a:pathLst>
              <a:path w="2635955" h="5641148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79872" y="721846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200294">
            <a:off x="-2564391" y="311113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4" y="0"/>
                </a:lnTo>
                <a:lnTo>
                  <a:pt x="8162854" y="4496991"/>
                </a:lnTo>
                <a:lnTo>
                  <a:pt x="0" y="44969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63813" y="129871"/>
            <a:ext cx="11595342" cy="10551762"/>
          </a:xfrm>
          <a:custGeom>
            <a:avLst/>
            <a:gdLst/>
            <a:ahLst/>
            <a:cxnLst/>
            <a:rect l="l" t="t" r="r" b="b"/>
            <a:pathLst>
              <a:path w="11595342" h="10551762">
                <a:moveTo>
                  <a:pt x="0" y="0"/>
                </a:moveTo>
                <a:lnTo>
                  <a:pt x="11595343" y="0"/>
                </a:lnTo>
                <a:lnTo>
                  <a:pt x="11595343" y="10551762"/>
                </a:lnTo>
                <a:lnTo>
                  <a:pt x="0" y="105517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734506" y="-13004"/>
            <a:ext cx="6404087" cy="1110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40"/>
              </a:lnSpc>
              <a:spcBef>
                <a:spcPct val="0"/>
              </a:spcBef>
            </a:pPr>
            <a:r>
              <a:rPr lang="en-US" sz="6386">
                <a:solidFill>
                  <a:srgbClr val="000000"/>
                </a:solidFill>
                <a:latin typeface="Repo Bold Bold"/>
              </a:rPr>
              <a:t>PSP Metrics</a:t>
            </a:r>
          </a:p>
        </p:txBody>
      </p:sp>
      <p:sp>
        <p:nvSpPr>
          <p:cNvPr id="8" name="Freeform 8"/>
          <p:cNvSpPr/>
          <p:nvPr/>
        </p:nvSpPr>
        <p:spPr>
          <a:xfrm rot="1683888">
            <a:off x="14014197" y="6502100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9" y="0"/>
                </a:lnTo>
                <a:lnTo>
                  <a:pt x="1857989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94607" y="1030428"/>
            <a:ext cx="10357377" cy="424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9"/>
              </a:lnSpc>
            </a:pPr>
            <a:r>
              <a:rPr lang="en-US" sz="3463" spc="-34">
                <a:solidFill>
                  <a:srgbClr val="000000"/>
                </a:solidFill>
                <a:latin typeface="DM Sans Bold"/>
              </a:rPr>
              <a:t>Defect Density:</a:t>
            </a:r>
          </a:p>
          <a:p>
            <a:pPr marL="747813" lvl="1" indent="-373907">
              <a:lnSpc>
                <a:spcPts val="4849"/>
              </a:lnSpc>
              <a:buFont typeface="Arial"/>
              <a:buChar char="•"/>
            </a:pPr>
            <a:r>
              <a:rPr lang="en-US" sz="3463" spc="-34">
                <a:solidFill>
                  <a:srgbClr val="000000"/>
                </a:solidFill>
                <a:latin typeface="DM Sans Bold"/>
              </a:rPr>
              <a:t>Definition: </a:t>
            </a:r>
            <a:r>
              <a:rPr lang="en-US" sz="3463" spc="-34">
                <a:solidFill>
                  <a:srgbClr val="000000"/>
                </a:solidFill>
                <a:latin typeface="DM Sans"/>
              </a:rPr>
              <a:t>The number of defects identified per unit of code.</a:t>
            </a:r>
          </a:p>
          <a:p>
            <a:pPr marL="747813" lvl="1" indent="-373907">
              <a:lnSpc>
                <a:spcPts val="4849"/>
              </a:lnSpc>
              <a:buFont typeface="Arial"/>
              <a:buChar char="•"/>
            </a:pPr>
            <a:r>
              <a:rPr lang="en-US" sz="3463" spc="-34">
                <a:solidFill>
                  <a:srgbClr val="000000"/>
                </a:solidFill>
                <a:latin typeface="DM Sans Bold"/>
              </a:rPr>
              <a:t>Objective: </a:t>
            </a:r>
            <a:r>
              <a:rPr lang="en-US" sz="3463" spc="-34">
                <a:solidFill>
                  <a:srgbClr val="000000"/>
                </a:solidFill>
                <a:latin typeface="DM Sans"/>
              </a:rPr>
              <a:t>Measure the quality of code by identifying and minimizing the occurrence of defects. A lower defect density indicates higher code quality.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94607" y="5339077"/>
            <a:ext cx="10357377" cy="546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9"/>
              </a:lnSpc>
            </a:pPr>
            <a:r>
              <a:rPr lang="en-US" sz="3463" spc="-34">
                <a:solidFill>
                  <a:srgbClr val="000000"/>
                </a:solidFill>
                <a:latin typeface="DM Sans Bold"/>
              </a:rPr>
              <a:t>Time Estimation Accuracy:</a:t>
            </a:r>
          </a:p>
          <a:p>
            <a:pPr marL="747813" lvl="1" indent="-373907">
              <a:lnSpc>
                <a:spcPts val="4849"/>
              </a:lnSpc>
              <a:buFont typeface="Arial"/>
              <a:buChar char="•"/>
            </a:pPr>
            <a:r>
              <a:rPr lang="en-US" sz="3463" spc="-34">
                <a:solidFill>
                  <a:srgbClr val="000000"/>
                </a:solidFill>
                <a:latin typeface="DM Sans Bold"/>
              </a:rPr>
              <a:t>Definition: </a:t>
            </a:r>
            <a:r>
              <a:rPr lang="en-US" sz="3463" spc="-34">
                <a:solidFill>
                  <a:srgbClr val="000000"/>
                </a:solidFill>
                <a:latin typeface="DM Sans"/>
              </a:rPr>
              <a:t>The accuracy of time estimates made during planning compared to actual time taken.</a:t>
            </a:r>
          </a:p>
          <a:p>
            <a:pPr marL="747813" lvl="1" indent="-373907">
              <a:lnSpc>
                <a:spcPts val="4849"/>
              </a:lnSpc>
              <a:buFont typeface="Arial"/>
              <a:buChar char="•"/>
            </a:pPr>
            <a:r>
              <a:rPr lang="en-US" sz="3463" spc="-34">
                <a:solidFill>
                  <a:srgbClr val="000000"/>
                </a:solidFill>
                <a:latin typeface="DM Sans Bold"/>
              </a:rPr>
              <a:t>Objective:</a:t>
            </a:r>
            <a:r>
              <a:rPr lang="en-US" sz="3463" spc="-34">
                <a:solidFill>
                  <a:srgbClr val="000000"/>
                </a:solidFill>
                <a:latin typeface="DM Sans"/>
              </a:rPr>
              <a:t> Improve project planning by assessing the accuracy of time estimates, helping to create more realistic schedules and deadlines.</a:t>
            </a:r>
          </a:p>
          <a:p>
            <a:pPr marL="747813" lvl="1" indent="-373907">
              <a:lnSpc>
                <a:spcPts val="4849"/>
              </a:lnSpc>
              <a:buFont typeface="Arial"/>
              <a:buChar char="•"/>
            </a:pPr>
            <a:endParaRPr lang="en-US" sz="3463" spc="-34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79872" y="721846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200294">
            <a:off x="-2564391" y="311113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4" y="0"/>
                </a:lnTo>
                <a:lnTo>
                  <a:pt x="8162854" y="4496991"/>
                </a:lnTo>
                <a:lnTo>
                  <a:pt x="0" y="44969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63813" y="129871"/>
            <a:ext cx="11595342" cy="10551762"/>
          </a:xfrm>
          <a:custGeom>
            <a:avLst/>
            <a:gdLst/>
            <a:ahLst/>
            <a:cxnLst/>
            <a:rect l="l" t="t" r="r" b="b"/>
            <a:pathLst>
              <a:path w="11595342" h="10551762">
                <a:moveTo>
                  <a:pt x="0" y="0"/>
                </a:moveTo>
                <a:lnTo>
                  <a:pt x="11595343" y="0"/>
                </a:lnTo>
                <a:lnTo>
                  <a:pt x="11595343" y="10551762"/>
                </a:lnTo>
                <a:lnTo>
                  <a:pt x="0" y="105517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734506" y="-13004"/>
            <a:ext cx="6404087" cy="1110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40"/>
              </a:lnSpc>
              <a:spcBef>
                <a:spcPct val="0"/>
              </a:spcBef>
            </a:pPr>
            <a:r>
              <a:rPr lang="en-US" sz="6386">
                <a:solidFill>
                  <a:srgbClr val="000000"/>
                </a:solidFill>
                <a:latin typeface="Repo Bold Bold"/>
              </a:rPr>
              <a:t>PSP Metrics</a:t>
            </a:r>
          </a:p>
        </p:txBody>
      </p:sp>
      <p:sp>
        <p:nvSpPr>
          <p:cNvPr id="8" name="Freeform 8"/>
          <p:cNvSpPr/>
          <p:nvPr/>
        </p:nvSpPr>
        <p:spPr>
          <a:xfrm rot="1683888">
            <a:off x="14014197" y="6502100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9" y="0"/>
                </a:lnTo>
                <a:lnTo>
                  <a:pt x="1857989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94607" y="1277537"/>
            <a:ext cx="10612731" cy="424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9"/>
              </a:lnSpc>
            </a:pPr>
            <a:r>
              <a:rPr lang="en-US" sz="3463" spc="-34">
                <a:solidFill>
                  <a:srgbClr val="000000"/>
                </a:solidFill>
                <a:latin typeface="DM Sans Bold"/>
              </a:rPr>
              <a:t>Productivity Metrics:</a:t>
            </a:r>
          </a:p>
          <a:p>
            <a:pPr marL="747813" lvl="1" indent="-373907">
              <a:lnSpc>
                <a:spcPts val="4849"/>
              </a:lnSpc>
              <a:buFont typeface="Arial"/>
              <a:buChar char="•"/>
            </a:pPr>
            <a:r>
              <a:rPr lang="en-US" sz="3463" spc="-34">
                <a:solidFill>
                  <a:srgbClr val="000000"/>
                </a:solidFill>
                <a:latin typeface="DM Sans Bold"/>
              </a:rPr>
              <a:t>Definition: </a:t>
            </a:r>
            <a:r>
              <a:rPr lang="en-US" sz="3463" spc="-34">
                <a:solidFill>
                  <a:srgbClr val="000000"/>
                </a:solidFill>
                <a:latin typeface="DM Sans"/>
              </a:rPr>
              <a:t>Measures such as lines of code written per hour or function points completed.</a:t>
            </a:r>
          </a:p>
          <a:p>
            <a:pPr marL="747813" lvl="1" indent="-373907">
              <a:lnSpc>
                <a:spcPts val="4849"/>
              </a:lnSpc>
              <a:buFont typeface="Arial"/>
              <a:buChar char="•"/>
            </a:pPr>
            <a:r>
              <a:rPr lang="en-US" sz="3463" spc="-34">
                <a:solidFill>
                  <a:srgbClr val="000000"/>
                </a:solidFill>
                <a:latin typeface="DM Sans Bold"/>
              </a:rPr>
              <a:t>Objective: </a:t>
            </a:r>
            <a:r>
              <a:rPr lang="en-US" sz="3463" spc="-34">
                <a:solidFill>
                  <a:srgbClr val="000000"/>
                </a:solidFill>
                <a:latin typeface="DM Sans"/>
              </a:rPr>
              <a:t>Assess and enhance individual productivity by tracking the efficiency of coding and development activities.</a:t>
            </a:r>
          </a:p>
          <a:p>
            <a:pPr>
              <a:lnSpc>
                <a:spcPts val="4849"/>
              </a:lnSpc>
            </a:pPr>
            <a:endParaRPr lang="en-US" sz="3463" spc="-34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194607" y="5703868"/>
            <a:ext cx="10357377" cy="424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9"/>
              </a:lnSpc>
            </a:pPr>
            <a:r>
              <a:rPr lang="en-US" sz="3463" spc="-34">
                <a:solidFill>
                  <a:srgbClr val="000000"/>
                </a:solidFill>
                <a:latin typeface="DM Sans Bold"/>
              </a:rPr>
              <a:t>Code Size and Complexity Metrics:</a:t>
            </a:r>
          </a:p>
          <a:p>
            <a:pPr marL="747813" lvl="1" indent="-373907">
              <a:lnSpc>
                <a:spcPts val="4849"/>
              </a:lnSpc>
              <a:buFont typeface="Arial"/>
              <a:buChar char="•"/>
            </a:pPr>
            <a:r>
              <a:rPr lang="en-US" sz="3463" spc="-34">
                <a:solidFill>
                  <a:srgbClr val="000000"/>
                </a:solidFill>
                <a:latin typeface="DM Sans Bold"/>
              </a:rPr>
              <a:t>Definition: </a:t>
            </a:r>
            <a:r>
              <a:rPr lang="en-US" sz="3463" spc="-34">
                <a:solidFill>
                  <a:srgbClr val="000000"/>
                </a:solidFill>
                <a:latin typeface="DM Sans"/>
              </a:rPr>
              <a:t>Analyzing the size and complexity of the codebase.</a:t>
            </a:r>
          </a:p>
          <a:p>
            <a:pPr marL="747813" lvl="1" indent="-373907">
              <a:lnSpc>
                <a:spcPts val="4849"/>
              </a:lnSpc>
              <a:buFont typeface="Arial"/>
              <a:buChar char="•"/>
            </a:pPr>
            <a:r>
              <a:rPr lang="en-US" sz="3463" spc="-34">
                <a:solidFill>
                  <a:srgbClr val="000000"/>
                </a:solidFill>
                <a:latin typeface="DM Sans Bold"/>
              </a:rPr>
              <a:t>Objective: </a:t>
            </a:r>
            <a:r>
              <a:rPr lang="en-US" sz="3463" spc="-34">
                <a:solidFill>
                  <a:srgbClr val="000000"/>
                </a:solidFill>
                <a:latin typeface="DM Sans"/>
              </a:rPr>
              <a:t>Understand and manage code complexity to ensure maintainability and reduce the risk of errors.</a:t>
            </a:r>
          </a:p>
          <a:p>
            <a:pPr>
              <a:lnSpc>
                <a:spcPts val="4849"/>
              </a:lnSpc>
            </a:pPr>
            <a:endParaRPr lang="en-US" sz="3463" spc="-34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78623" y="2815166"/>
            <a:ext cx="12283179" cy="8017566"/>
          </a:xfrm>
          <a:custGeom>
            <a:avLst/>
            <a:gdLst/>
            <a:ahLst/>
            <a:cxnLst/>
            <a:rect l="l" t="t" r="r" b="b"/>
            <a:pathLst>
              <a:path w="12283179" h="8017566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79872" y="7218468"/>
            <a:ext cx="4616256" cy="4490358"/>
          </a:xfrm>
          <a:custGeom>
            <a:avLst/>
            <a:gdLst/>
            <a:ahLst/>
            <a:cxnLst/>
            <a:rect l="l" t="t" r="r" b="b"/>
            <a:pathLst>
              <a:path w="4616256" h="4490358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200294">
            <a:off x="-2564391" y="311113"/>
            <a:ext cx="8162855" cy="4496991"/>
          </a:xfrm>
          <a:custGeom>
            <a:avLst/>
            <a:gdLst/>
            <a:ahLst/>
            <a:cxnLst/>
            <a:rect l="l" t="t" r="r" b="b"/>
            <a:pathLst>
              <a:path w="8162855" h="4496991">
                <a:moveTo>
                  <a:pt x="0" y="0"/>
                </a:moveTo>
                <a:lnTo>
                  <a:pt x="8162854" y="0"/>
                </a:lnTo>
                <a:lnTo>
                  <a:pt x="8162854" y="4496991"/>
                </a:lnTo>
                <a:lnTo>
                  <a:pt x="0" y="44969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63813" y="129871"/>
            <a:ext cx="11595342" cy="10551762"/>
          </a:xfrm>
          <a:custGeom>
            <a:avLst/>
            <a:gdLst/>
            <a:ahLst/>
            <a:cxnLst/>
            <a:rect l="l" t="t" r="r" b="b"/>
            <a:pathLst>
              <a:path w="11595342" h="10551762">
                <a:moveTo>
                  <a:pt x="0" y="0"/>
                </a:moveTo>
                <a:lnTo>
                  <a:pt x="11595343" y="0"/>
                </a:lnTo>
                <a:lnTo>
                  <a:pt x="11595343" y="10551762"/>
                </a:lnTo>
                <a:lnTo>
                  <a:pt x="0" y="105517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734506" y="-13004"/>
            <a:ext cx="6404087" cy="1110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40"/>
              </a:lnSpc>
              <a:spcBef>
                <a:spcPct val="0"/>
              </a:spcBef>
            </a:pPr>
            <a:r>
              <a:rPr lang="en-US" sz="6386">
                <a:solidFill>
                  <a:srgbClr val="000000"/>
                </a:solidFill>
                <a:latin typeface="Repo Bold Bold"/>
              </a:rPr>
              <a:t>PSP Metrics</a:t>
            </a:r>
          </a:p>
        </p:txBody>
      </p:sp>
      <p:sp>
        <p:nvSpPr>
          <p:cNvPr id="8" name="Freeform 8"/>
          <p:cNvSpPr/>
          <p:nvPr/>
        </p:nvSpPr>
        <p:spPr>
          <a:xfrm rot="1683888">
            <a:off x="14014197" y="6502100"/>
            <a:ext cx="1857988" cy="3976240"/>
          </a:xfrm>
          <a:custGeom>
            <a:avLst/>
            <a:gdLst/>
            <a:ahLst/>
            <a:cxnLst/>
            <a:rect l="l" t="t" r="r" b="b"/>
            <a:pathLst>
              <a:path w="1857988" h="3976240">
                <a:moveTo>
                  <a:pt x="0" y="0"/>
                </a:moveTo>
                <a:lnTo>
                  <a:pt x="1857989" y="0"/>
                </a:lnTo>
                <a:lnTo>
                  <a:pt x="1857989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55119" y="2492933"/>
            <a:ext cx="10612731" cy="424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9"/>
              </a:lnSpc>
            </a:pPr>
            <a:r>
              <a:rPr lang="en-US" sz="3463" spc="-34">
                <a:solidFill>
                  <a:srgbClr val="000000"/>
                </a:solidFill>
                <a:latin typeface="DM Sans Bold"/>
              </a:rPr>
              <a:t>Time Distribution Across Phases:</a:t>
            </a:r>
          </a:p>
          <a:p>
            <a:pPr marL="747813" lvl="1" indent="-373907">
              <a:lnSpc>
                <a:spcPts val="4849"/>
              </a:lnSpc>
              <a:buFont typeface="Arial"/>
              <a:buChar char="•"/>
            </a:pPr>
            <a:r>
              <a:rPr lang="en-US" sz="3463" spc="-34">
                <a:solidFill>
                  <a:srgbClr val="000000"/>
                </a:solidFill>
                <a:latin typeface="DM Sans Bold"/>
              </a:rPr>
              <a:t>Definition: </a:t>
            </a:r>
            <a:r>
              <a:rPr lang="en-US" sz="3463" spc="-34">
                <a:solidFill>
                  <a:srgbClr val="000000"/>
                </a:solidFill>
                <a:latin typeface="DM Sans"/>
              </a:rPr>
              <a:t>Analyzing the time spent on each phase of the development process.</a:t>
            </a:r>
          </a:p>
          <a:p>
            <a:pPr marL="747813" lvl="1" indent="-373907">
              <a:lnSpc>
                <a:spcPts val="4849"/>
              </a:lnSpc>
              <a:buFont typeface="Arial"/>
              <a:buChar char="•"/>
            </a:pPr>
            <a:r>
              <a:rPr lang="en-US" sz="3463" spc="-34">
                <a:solidFill>
                  <a:srgbClr val="000000"/>
                </a:solidFill>
                <a:latin typeface="DM Sans Bold"/>
              </a:rPr>
              <a:t>Objective: </a:t>
            </a:r>
            <a:r>
              <a:rPr lang="en-US" sz="3463" spc="-34">
                <a:solidFill>
                  <a:srgbClr val="000000"/>
                </a:solidFill>
                <a:latin typeface="DM Sans"/>
              </a:rPr>
              <a:t>Optimize time distribution to identify bottlenecks, streamline processes, and improve overall efficiency.</a:t>
            </a:r>
          </a:p>
          <a:p>
            <a:pPr>
              <a:lnSpc>
                <a:spcPts val="4849"/>
              </a:lnSpc>
            </a:pPr>
            <a:endParaRPr lang="en-US" sz="3463" spc="-34">
              <a:solidFill>
                <a:srgbClr val="00000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85250" y="5037922"/>
            <a:ext cx="8716094" cy="5689232"/>
          </a:xfrm>
          <a:custGeom>
            <a:avLst/>
            <a:gdLst/>
            <a:ahLst/>
            <a:cxnLst/>
            <a:rect l="l" t="t" r="r" b="b"/>
            <a:pathLst>
              <a:path w="8716094" h="5689232">
                <a:moveTo>
                  <a:pt x="0" y="0"/>
                </a:moveTo>
                <a:lnTo>
                  <a:pt x="8716094" y="0"/>
                </a:lnTo>
                <a:lnTo>
                  <a:pt x="8716094" y="5689232"/>
                </a:lnTo>
                <a:lnTo>
                  <a:pt x="0" y="5689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15357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4" y="0"/>
                </a:lnTo>
                <a:lnTo>
                  <a:pt x="5060684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98615" y="4160970"/>
            <a:ext cx="5060685" cy="4605223"/>
          </a:xfrm>
          <a:custGeom>
            <a:avLst/>
            <a:gdLst/>
            <a:ahLst/>
            <a:cxnLst/>
            <a:rect l="l" t="t" r="r" b="b"/>
            <a:pathLst>
              <a:path w="5060685" h="4605223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89385" y="1065153"/>
            <a:ext cx="5586657" cy="2108963"/>
          </a:xfrm>
          <a:custGeom>
            <a:avLst/>
            <a:gdLst/>
            <a:ahLst/>
            <a:cxnLst/>
            <a:rect l="l" t="t" r="r" b="b"/>
            <a:pathLst>
              <a:path w="5586657" h="2108963">
                <a:moveTo>
                  <a:pt x="0" y="0"/>
                </a:moveTo>
                <a:lnTo>
                  <a:pt x="5586656" y="0"/>
                </a:lnTo>
                <a:lnTo>
                  <a:pt x="5586656" y="2108962"/>
                </a:lnTo>
                <a:lnTo>
                  <a:pt x="0" y="2108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499656" flipV="1">
            <a:off x="4123323" y="2326829"/>
            <a:ext cx="2397621" cy="1083022"/>
          </a:xfrm>
          <a:custGeom>
            <a:avLst/>
            <a:gdLst/>
            <a:ahLst/>
            <a:cxnLst/>
            <a:rect l="l" t="t" r="r" b="b"/>
            <a:pathLst>
              <a:path w="2397621" h="1083022">
                <a:moveTo>
                  <a:pt x="0" y="1083022"/>
                </a:moveTo>
                <a:lnTo>
                  <a:pt x="2397621" y="1083022"/>
                </a:lnTo>
                <a:lnTo>
                  <a:pt x="2397621" y="0"/>
                </a:lnTo>
                <a:lnTo>
                  <a:pt x="0" y="0"/>
                </a:lnTo>
                <a:lnTo>
                  <a:pt x="0" y="108302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801738" y="4867306"/>
            <a:ext cx="1040792" cy="1080924"/>
          </a:xfrm>
          <a:custGeom>
            <a:avLst/>
            <a:gdLst/>
            <a:ahLst/>
            <a:cxnLst/>
            <a:rect l="l" t="t" r="r" b="b"/>
            <a:pathLst>
              <a:path w="1040792" h="1080924">
                <a:moveTo>
                  <a:pt x="0" y="0"/>
                </a:moveTo>
                <a:lnTo>
                  <a:pt x="1040791" y="0"/>
                </a:lnTo>
                <a:lnTo>
                  <a:pt x="1040791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11087" y="4867306"/>
            <a:ext cx="840865" cy="1080924"/>
          </a:xfrm>
          <a:custGeom>
            <a:avLst/>
            <a:gdLst/>
            <a:ahLst/>
            <a:cxnLst/>
            <a:rect l="l" t="t" r="r" b="b"/>
            <a:pathLst>
              <a:path w="840865" h="1080924">
                <a:moveTo>
                  <a:pt x="0" y="0"/>
                </a:moveTo>
                <a:lnTo>
                  <a:pt x="840865" y="0"/>
                </a:lnTo>
                <a:lnTo>
                  <a:pt x="840865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895616" y="4843148"/>
            <a:ext cx="877165" cy="1129240"/>
          </a:xfrm>
          <a:custGeom>
            <a:avLst/>
            <a:gdLst/>
            <a:ahLst/>
            <a:cxnLst/>
            <a:rect l="l" t="t" r="r" b="b"/>
            <a:pathLst>
              <a:path w="877165" h="1129240">
                <a:moveTo>
                  <a:pt x="0" y="0"/>
                </a:moveTo>
                <a:lnTo>
                  <a:pt x="877165" y="0"/>
                </a:lnTo>
                <a:lnTo>
                  <a:pt x="877165" y="1129240"/>
                </a:lnTo>
                <a:lnTo>
                  <a:pt x="0" y="11292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7473391" flipH="1" flipV="1">
            <a:off x="11765115" y="2328655"/>
            <a:ext cx="2397621" cy="1083022"/>
          </a:xfrm>
          <a:custGeom>
            <a:avLst/>
            <a:gdLst/>
            <a:ahLst/>
            <a:cxnLst/>
            <a:rect l="l" t="t" r="r" b="b"/>
            <a:pathLst>
              <a:path w="2397621" h="1083022">
                <a:moveTo>
                  <a:pt x="2397620" y="1083021"/>
                </a:moveTo>
                <a:lnTo>
                  <a:pt x="0" y="1083021"/>
                </a:lnTo>
                <a:lnTo>
                  <a:pt x="0" y="0"/>
                </a:lnTo>
                <a:lnTo>
                  <a:pt x="2397620" y="0"/>
                </a:lnTo>
                <a:lnTo>
                  <a:pt x="2397620" y="1083021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0080007">
            <a:off x="7448478" y="3101122"/>
            <a:ext cx="2069356" cy="1178230"/>
          </a:xfrm>
          <a:custGeom>
            <a:avLst/>
            <a:gdLst/>
            <a:ahLst/>
            <a:cxnLst/>
            <a:rect l="l" t="t" r="r" b="b"/>
            <a:pathLst>
              <a:path w="2069356" h="1178230">
                <a:moveTo>
                  <a:pt x="0" y="0"/>
                </a:moveTo>
                <a:lnTo>
                  <a:pt x="2069357" y="0"/>
                </a:lnTo>
                <a:lnTo>
                  <a:pt x="2069357" y="1178230"/>
                </a:lnTo>
                <a:lnTo>
                  <a:pt x="0" y="117823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037666" y="5188693"/>
            <a:ext cx="3510381" cy="288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91"/>
              </a:lnSpc>
              <a:spcBef>
                <a:spcPct val="0"/>
              </a:spcBef>
            </a:pPr>
            <a:r>
              <a:rPr lang="en-US" sz="2065" spc="-20">
                <a:solidFill>
                  <a:srgbClr val="000000"/>
                </a:solidFill>
                <a:latin typeface="DM Sans"/>
              </a:rPr>
              <a:t>T</a:t>
            </a:r>
            <a:r>
              <a:rPr lang="en-US" sz="2065" u="none" strike="noStrike" spc="-20">
                <a:solidFill>
                  <a:srgbClr val="000000"/>
                </a:solidFill>
                <a:latin typeface="DM Sans"/>
              </a:rPr>
              <a:t>ime and Resource Constraints:</a:t>
            </a:r>
          </a:p>
          <a:p>
            <a:pPr marL="445883" lvl="1" indent="-222942">
              <a:lnSpc>
                <a:spcPts val="2891"/>
              </a:lnSpc>
              <a:spcBef>
                <a:spcPct val="0"/>
              </a:spcBef>
              <a:buFont typeface="Arial"/>
              <a:buChar char="•"/>
            </a:pPr>
            <a:r>
              <a:rPr lang="en-US" sz="2065" u="none" strike="noStrike" spc="-20">
                <a:solidFill>
                  <a:srgbClr val="000000"/>
                </a:solidFill>
                <a:latin typeface="DM Sans Bold"/>
              </a:rPr>
              <a:t>Description</a:t>
            </a:r>
            <a:r>
              <a:rPr lang="en-US" sz="2065" u="none" strike="noStrike" spc="-20">
                <a:solidFill>
                  <a:srgbClr val="000000"/>
                </a:solidFill>
                <a:latin typeface="DM Sans"/>
              </a:rPr>
              <a:t>: Limited time and resources may hinder the implementation of the full PSP framework.</a:t>
            </a:r>
          </a:p>
          <a:p>
            <a:pPr marL="0" lvl="0" indent="0">
              <a:lnSpc>
                <a:spcPts val="2891"/>
              </a:lnSpc>
              <a:spcBef>
                <a:spcPct val="0"/>
              </a:spcBef>
            </a:pPr>
            <a:endParaRPr lang="en-US" sz="2065" u="none" strike="noStrike" spc="-2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054423" y="4587602"/>
            <a:ext cx="3256664" cy="46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DM Sans Bold"/>
              </a:rPr>
              <a:t>Challenge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57116" y="5369668"/>
            <a:ext cx="3510381" cy="251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91"/>
              </a:lnSpc>
              <a:spcBef>
                <a:spcPct val="0"/>
              </a:spcBef>
            </a:pPr>
            <a:r>
              <a:rPr lang="en-US" sz="2065" spc="-20">
                <a:solidFill>
                  <a:srgbClr val="000000"/>
                </a:solidFill>
                <a:latin typeface="DM Sans"/>
              </a:rPr>
              <a:t>Initial </a:t>
            </a:r>
            <a:r>
              <a:rPr lang="en-US" sz="2065" u="none" strike="noStrike" spc="-20">
                <a:solidFill>
                  <a:srgbClr val="000000"/>
                </a:solidFill>
                <a:latin typeface="DM Sans"/>
              </a:rPr>
              <a:t>Learning Curve:</a:t>
            </a:r>
          </a:p>
          <a:p>
            <a:pPr marL="445883" lvl="1" indent="-222942">
              <a:lnSpc>
                <a:spcPts val="2891"/>
              </a:lnSpc>
              <a:spcBef>
                <a:spcPct val="0"/>
              </a:spcBef>
              <a:buFont typeface="Arial"/>
              <a:buChar char="•"/>
            </a:pPr>
            <a:r>
              <a:rPr lang="en-US" sz="2065" u="none" strike="noStrike" spc="-20">
                <a:solidFill>
                  <a:srgbClr val="000000"/>
                </a:solidFill>
                <a:latin typeface="DM Sans Bold"/>
              </a:rPr>
              <a:t>Description</a:t>
            </a:r>
            <a:r>
              <a:rPr lang="en-US" sz="2065" u="none" strike="noStrike" spc="-20">
                <a:solidFill>
                  <a:srgbClr val="000000"/>
                </a:solidFill>
                <a:latin typeface="DM Sans"/>
              </a:rPr>
              <a:t>: Learning and implementing PSP practices may require an initial investment in training and adaptation.</a:t>
            </a:r>
          </a:p>
          <a:p>
            <a:pPr marL="0" lvl="0" indent="0">
              <a:lnSpc>
                <a:spcPts val="2891"/>
              </a:lnSpc>
              <a:spcBef>
                <a:spcPct val="0"/>
              </a:spcBef>
            </a:pPr>
            <a:endParaRPr lang="en-US" sz="2065" u="none" strike="noStrike" spc="-2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657116" y="4587602"/>
            <a:ext cx="3256664" cy="46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DM Sans Bold"/>
              </a:rPr>
              <a:t>Challenge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69158" y="1655543"/>
            <a:ext cx="4427193" cy="823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81"/>
              </a:lnSpc>
              <a:spcBef>
                <a:spcPct val="0"/>
              </a:spcBef>
            </a:pPr>
            <a:r>
              <a:rPr lang="en-US" sz="4772">
                <a:solidFill>
                  <a:srgbClr val="000000"/>
                </a:solidFill>
                <a:latin typeface="Repo Bold Bold"/>
              </a:rPr>
              <a:t>Challenges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7151" y="5369668"/>
            <a:ext cx="3510381" cy="251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91"/>
              </a:lnSpc>
              <a:spcBef>
                <a:spcPct val="0"/>
              </a:spcBef>
            </a:pPr>
            <a:r>
              <a:rPr lang="en-US" sz="2065" spc="-20">
                <a:solidFill>
                  <a:srgbClr val="000000"/>
                </a:solidFill>
                <a:latin typeface="DM Sans"/>
              </a:rPr>
              <a:t>R</a:t>
            </a:r>
            <a:r>
              <a:rPr lang="en-US" sz="2065" u="none" strike="noStrike" spc="-20">
                <a:solidFill>
                  <a:srgbClr val="000000"/>
                </a:solidFill>
                <a:latin typeface="DM Sans"/>
              </a:rPr>
              <a:t>esistance to Change:</a:t>
            </a:r>
          </a:p>
          <a:p>
            <a:pPr marL="445883" lvl="1" indent="-222942">
              <a:lnSpc>
                <a:spcPts val="2891"/>
              </a:lnSpc>
              <a:spcBef>
                <a:spcPct val="0"/>
              </a:spcBef>
              <a:buFont typeface="Arial"/>
              <a:buChar char="•"/>
            </a:pPr>
            <a:r>
              <a:rPr lang="en-US" sz="2065" u="none" strike="noStrike" spc="-20">
                <a:solidFill>
                  <a:srgbClr val="000000"/>
                </a:solidFill>
                <a:latin typeface="DM Sans Bold"/>
              </a:rPr>
              <a:t>Description</a:t>
            </a:r>
            <a:r>
              <a:rPr lang="en-US" sz="2065" u="none" strike="noStrike" spc="-20">
                <a:solidFill>
                  <a:srgbClr val="000000"/>
                </a:solidFill>
                <a:latin typeface="DM Sans"/>
              </a:rPr>
              <a:t>: Developers may resist adopting new processes initially, fearing disruptions to their established workflow.</a:t>
            </a:r>
          </a:p>
          <a:p>
            <a:pPr marL="0" lvl="0" indent="0">
              <a:lnSpc>
                <a:spcPts val="2891"/>
              </a:lnSpc>
              <a:spcBef>
                <a:spcPct val="0"/>
              </a:spcBef>
            </a:pPr>
            <a:endParaRPr lang="en-US" sz="2065" u="none" strike="noStrike" spc="-2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18216" y="4587602"/>
            <a:ext cx="3256664" cy="46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4"/>
              </a:lnSpc>
              <a:spcBef>
                <a:spcPct val="0"/>
              </a:spcBef>
            </a:pPr>
            <a:r>
              <a:rPr lang="en-US" sz="2753">
                <a:solidFill>
                  <a:srgbClr val="000000"/>
                </a:solidFill>
                <a:latin typeface="DM Sans Bold"/>
              </a:rPr>
              <a:t>Challenge</a:t>
            </a:r>
          </a:p>
        </p:txBody>
      </p:sp>
      <p:sp>
        <p:nvSpPr>
          <p:cNvPr id="21" name="Freeform 21"/>
          <p:cNvSpPr/>
          <p:nvPr/>
        </p:nvSpPr>
        <p:spPr>
          <a:xfrm rot="7282648">
            <a:off x="-1792404" y="516566"/>
            <a:ext cx="5115649" cy="2818257"/>
          </a:xfrm>
          <a:custGeom>
            <a:avLst/>
            <a:gdLst/>
            <a:ahLst/>
            <a:cxnLst/>
            <a:rect l="l" t="t" r="r" b="b"/>
            <a:pathLst>
              <a:path w="5115649" h="2818257">
                <a:moveTo>
                  <a:pt x="0" y="0"/>
                </a:moveTo>
                <a:lnTo>
                  <a:pt x="5115649" y="0"/>
                </a:lnTo>
                <a:lnTo>
                  <a:pt x="5115649" y="2818257"/>
                </a:lnTo>
                <a:lnTo>
                  <a:pt x="0" y="281825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895616" y="8945111"/>
            <a:ext cx="2966186" cy="2885291"/>
          </a:xfrm>
          <a:custGeom>
            <a:avLst/>
            <a:gdLst/>
            <a:ahLst/>
            <a:cxnLst/>
            <a:rect l="l" t="t" r="r" b="b"/>
            <a:pathLst>
              <a:path w="2966186" h="2885291">
                <a:moveTo>
                  <a:pt x="0" y="0"/>
                </a:moveTo>
                <a:lnTo>
                  <a:pt x="2966187" y="0"/>
                </a:lnTo>
                <a:lnTo>
                  <a:pt x="2966187" y="2885290"/>
                </a:lnTo>
                <a:lnTo>
                  <a:pt x="0" y="28852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FFF5544B327E4696DBC432501EF536" ma:contentTypeVersion="3" ma:contentTypeDescription="Create a new document." ma:contentTypeScope="" ma:versionID="229465c0be6da13136094eeedf001fd3">
  <xsd:schema xmlns:xsd="http://www.w3.org/2001/XMLSchema" xmlns:xs="http://www.w3.org/2001/XMLSchema" xmlns:p="http://schemas.microsoft.com/office/2006/metadata/properties" xmlns:ns2="ec333221-26f2-4903-9eb8-d22159498df7" targetNamespace="http://schemas.microsoft.com/office/2006/metadata/properties" ma:root="true" ma:fieldsID="5865c6dfc5836266179016c3e3c0ee85" ns2:_="">
    <xsd:import namespace="ec333221-26f2-4903-9eb8-d22159498d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333221-26f2-4903-9eb8-d22159498d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597C07-3D0B-40E1-B0B4-49D035A8F0AF}"/>
</file>

<file path=customXml/itemProps2.xml><?xml version="1.0" encoding="utf-8"?>
<ds:datastoreItem xmlns:ds="http://schemas.openxmlformats.org/officeDocument/2006/customXml" ds:itemID="{0FDE7B86-59F2-4FE5-8855-3ABEC458DBEC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PSP_SE</dc:title>
  <cp:lastModifiedBy>omkar.patil3350@outlook.com</cp:lastModifiedBy>
  <cp:revision>2</cp:revision>
  <dcterms:created xsi:type="dcterms:W3CDTF">2006-08-16T00:00:00Z</dcterms:created>
  <dcterms:modified xsi:type="dcterms:W3CDTF">2023-10-05T03:01:53Z</dcterms:modified>
  <dc:identifier>DAFv8GEbEoU</dc:identifier>
</cp:coreProperties>
</file>